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23" r:id="rId4"/>
    <p:sldId id="366" r:id="rId6"/>
    <p:sldId id="412" r:id="rId7"/>
    <p:sldId id="367" r:id="rId8"/>
    <p:sldId id="368" r:id="rId9"/>
    <p:sldId id="369" r:id="rId10"/>
    <p:sldId id="335" r:id="rId11"/>
    <p:sldId id="371" r:id="rId12"/>
    <p:sldId id="406" r:id="rId13"/>
    <p:sldId id="407" r:id="rId14"/>
    <p:sldId id="408" r:id="rId15"/>
    <p:sldId id="409" r:id="rId16"/>
    <p:sldId id="410" r:id="rId17"/>
    <p:sldId id="411" r:id="rId18"/>
    <p:sldId id="413" r:id="rId1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093FE"/>
    <a:srgbClr val="1532E5"/>
    <a:srgbClr val="0411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image" Target="../media/image1.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案例导入</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383030" y="1475105"/>
            <a:ext cx="9092565" cy="2306955"/>
          </a:xfrm>
          <a:prstGeom prst="rect">
            <a:avLst/>
          </a:prstGeom>
          <a:noFill/>
          <a:ln w="9525">
            <a:noFill/>
          </a:ln>
        </p:spPr>
        <p:txBody>
          <a:bodyPr wrap="square">
            <a:spAutoFit/>
          </a:bodyPr>
          <a:p>
            <a:pPr indent="266700">
              <a:lnSpc>
                <a:spcPct val="150000"/>
              </a:lnSpc>
            </a:pPr>
            <a:r>
              <a:rPr lang="zh-CN" sz="2400" b="0" spc="300">
                <a:solidFill>
                  <a:schemeClr val="tx1"/>
                </a:solidFill>
                <a:uFillTx/>
                <a:latin typeface="微软雅黑" panose="020B0503020204020204" charset="-122"/>
                <a:ea typeface="微软雅黑" panose="020B0503020204020204" charset="-122"/>
                <a:cs typeface="微软雅黑" panose="020B0503020204020204" charset="-122"/>
              </a:rPr>
              <a:t>一辆</a:t>
            </a:r>
            <a:r>
              <a:rPr lang="en-US" sz="2400" b="0" spc="300">
                <a:solidFill>
                  <a:schemeClr val="tx1"/>
                </a:solidFill>
                <a:uFillTx/>
                <a:latin typeface="微软雅黑" panose="020B0503020204020204" charset="-122"/>
                <a:ea typeface="微软雅黑" panose="020B0503020204020204" charset="-122"/>
                <a:cs typeface="微软雅黑" panose="020B0503020204020204" charset="-122"/>
              </a:rPr>
              <a:t>2016</a:t>
            </a:r>
            <a:r>
              <a:rPr lang="zh-CN" sz="2400" b="0" spc="300">
                <a:solidFill>
                  <a:schemeClr val="tx1"/>
                </a:solidFill>
                <a:uFillTx/>
                <a:latin typeface="微软雅黑" panose="020B0503020204020204" charset="-122"/>
                <a:ea typeface="微软雅黑" panose="020B0503020204020204" charset="-122"/>
                <a:cs typeface="微软雅黑" panose="020B0503020204020204" charset="-122"/>
              </a:rPr>
              <a:t>款吉利</a:t>
            </a:r>
            <a:r>
              <a:rPr lang="en-US" sz="2400" b="0" spc="300">
                <a:solidFill>
                  <a:schemeClr val="tx1"/>
                </a:solidFill>
                <a:uFillTx/>
                <a:latin typeface="微软雅黑" panose="020B0503020204020204" charset="-122"/>
                <a:ea typeface="微软雅黑" panose="020B0503020204020204" charset="-122"/>
                <a:cs typeface="微软雅黑" panose="020B0503020204020204" charset="-122"/>
              </a:rPr>
              <a:t>GS</a:t>
            </a:r>
            <a:r>
              <a:rPr lang="zh-CN" sz="2400" b="0" spc="300">
                <a:solidFill>
                  <a:schemeClr val="tx1"/>
                </a:solidFill>
                <a:uFillTx/>
                <a:latin typeface="微软雅黑" panose="020B0503020204020204" charset="-122"/>
                <a:ea typeface="微软雅黑" panose="020B0503020204020204" charset="-122"/>
                <a:cs typeface="微软雅黑" panose="020B0503020204020204" charset="-122"/>
              </a:rPr>
              <a:t>，</a:t>
            </a:r>
            <a:r>
              <a:rPr lang="en-US" sz="2400" b="0" spc="300">
                <a:solidFill>
                  <a:schemeClr val="tx1"/>
                </a:solidFill>
                <a:uFillTx/>
                <a:latin typeface="微软雅黑" panose="020B0503020204020204" charset="-122"/>
                <a:ea typeface="微软雅黑" panose="020B0503020204020204" charset="-122"/>
                <a:cs typeface="微软雅黑" panose="020B0503020204020204" charset="-122"/>
              </a:rPr>
              <a:t>1.8L </a:t>
            </a:r>
            <a:r>
              <a:rPr lang="zh-CN" sz="2400" b="0" spc="300">
                <a:solidFill>
                  <a:schemeClr val="tx1"/>
                </a:solidFill>
                <a:uFillTx/>
                <a:latin typeface="微软雅黑" panose="020B0503020204020204" charset="-122"/>
                <a:ea typeface="微软雅黑" panose="020B0503020204020204" charset="-122"/>
                <a:cs typeface="微软雅黑" panose="020B0503020204020204" charset="-122"/>
              </a:rPr>
              <a:t>，行驶里程</a:t>
            </a:r>
            <a:r>
              <a:rPr lang="en-US" sz="2400" b="0" spc="300">
                <a:solidFill>
                  <a:schemeClr val="tx1"/>
                </a:solidFill>
                <a:uFillTx/>
                <a:latin typeface="微软雅黑" panose="020B0503020204020204" charset="-122"/>
                <a:ea typeface="微软雅黑" panose="020B0503020204020204" charset="-122"/>
                <a:cs typeface="微软雅黑" panose="020B0503020204020204" charset="-122"/>
              </a:rPr>
              <a:t>23000KM</a:t>
            </a:r>
            <a:r>
              <a:rPr lang="zh-CN" sz="2400" b="0" spc="300">
                <a:solidFill>
                  <a:schemeClr val="tx1"/>
                </a:solidFill>
                <a:uFillTx/>
                <a:latin typeface="微软雅黑" panose="020B0503020204020204" charset="-122"/>
                <a:ea typeface="微软雅黑" panose="020B0503020204020204" charset="-122"/>
                <a:cs typeface="微软雅黑" panose="020B0503020204020204" charset="-122"/>
              </a:rPr>
              <a:t>，客户反应怠速抖动而送修。维修人员接车后，起动发动机，发动机顺利起动，观察发动机，发动机抖动厉害，且发动机舱听到明显的“呲呲”的漏气声。</a:t>
            </a:r>
            <a:endParaRPr lang="zh-CN" altLang="en-US" sz="2400" b="0" spc="300">
              <a:solidFill>
                <a:schemeClr val="tx1"/>
              </a:solidFill>
              <a:uFillTx/>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8762365" y="3859530"/>
            <a:ext cx="1924050" cy="2327275"/>
          </a:xfrm>
          <a:prstGeom prst="rect">
            <a:avLst/>
          </a:prstGeom>
        </p:spPr>
      </p:pic>
      <p:sp>
        <p:nvSpPr>
          <p:cNvPr id="7" name="云形标注 6"/>
          <p:cNvSpPr/>
          <p:nvPr/>
        </p:nvSpPr>
        <p:spPr>
          <a:xfrm>
            <a:off x="10564495" y="2313940"/>
            <a:ext cx="1207135" cy="1545590"/>
          </a:xfrm>
          <a:prstGeom prst="cloudCallout">
            <a:avLst>
              <a:gd name="adj1" fmla="val -90294"/>
              <a:gd name="adj2" fmla="val 6857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0564495" y="2702560"/>
            <a:ext cx="1198880" cy="398780"/>
          </a:xfrm>
          <a:prstGeom prst="rect">
            <a:avLst/>
          </a:prstGeom>
          <a:noFill/>
        </p:spPr>
        <p:txBody>
          <a:bodyPr wrap="square" rtlCol="0">
            <a:spAutoFit/>
          </a:bodyPr>
          <a:p>
            <a:r>
              <a:rPr lang="zh-CN" altLang="en-US" sz="2000">
                <a:latin typeface="微软雅黑" panose="020B0503020204020204" charset="-122"/>
                <a:ea typeface="微软雅黑" panose="020B0503020204020204" charset="-122"/>
              </a:rPr>
              <a:t>怎么办？</a:t>
            </a:r>
            <a:endParaRPr lang="zh-CN" altLang="en-US" sz="200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00"/>
                                        </p:tgtEl>
                                        <p:attrNameLst>
                                          <p:attrName>style.visibility</p:attrName>
                                        </p:attrNameLst>
                                      </p:cBhvr>
                                      <p:to>
                                        <p:strVal val="visible"/>
                                      </p:to>
                                    </p:set>
                                    <p:anim calcmode="discrete" valueType="clr">
                                      <p:cBhvr override="childStyle">
                                        <p:cTn id="25" dur="80"/>
                                        <p:tgtEl>
                                          <p:spTgt spid="100"/>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00"/>
                                        </p:tgtEl>
                                        <p:attrNameLst>
                                          <p:attrName>fillcolor</p:attrName>
                                        </p:attrNameLst>
                                      </p:cBhvr>
                                      <p:tavLst>
                                        <p:tav tm="0">
                                          <p:val>
                                            <p:clrVal>
                                              <a:schemeClr val="accent2"/>
                                            </p:clrVal>
                                          </p:val>
                                        </p:tav>
                                        <p:tav tm="50000">
                                          <p:val>
                                            <p:clrVal>
                                              <a:schemeClr val="hlink"/>
                                            </p:clrVal>
                                          </p:val>
                                        </p:tav>
                                      </p:tavLst>
                                    </p:anim>
                                    <p:set>
                                      <p:cBhvr>
                                        <p:cTn id="27" dur="80"/>
                                        <p:tgtEl>
                                          <p:spTgt spid="100"/>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linds(horizontal)">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P spid="7" grpId="0" bldLvl="0" animBg="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629285" y="3211195"/>
            <a:ext cx="4286250" cy="2370455"/>
            <a:chOff x="1361" y="5970"/>
            <a:chExt cx="5568" cy="2944"/>
          </a:xfrm>
        </p:grpSpPr>
        <p:pic>
          <p:nvPicPr>
            <p:cNvPr id="77830" name="图片 77829" descr="进气压力传感器"/>
            <p:cNvPicPr>
              <a:picLocks noChangeAspect="1"/>
            </p:cNvPicPr>
            <p:nvPr/>
          </p:nvPicPr>
          <p:blipFill>
            <a:blip r:embed="rId1"/>
            <a:stretch>
              <a:fillRect/>
            </a:stretch>
          </p:blipFill>
          <p:spPr>
            <a:xfrm>
              <a:off x="1361" y="6270"/>
              <a:ext cx="2043" cy="2645"/>
            </a:xfrm>
            <a:prstGeom prst="rect">
              <a:avLst/>
            </a:prstGeom>
            <a:noFill/>
            <a:ln w="9525">
              <a:noFill/>
            </a:ln>
          </p:spPr>
        </p:pic>
        <p:pic>
          <p:nvPicPr>
            <p:cNvPr id="77832" name="图片 77831" descr="20061231224957957"/>
            <p:cNvPicPr>
              <a:picLocks noChangeAspect="1"/>
            </p:cNvPicPr>
            <p:nvPr/>
          </p:nvPicPr>
          <p:blipFill>
            <a:blip r:embed="rId2"/>
            <a:stretch>
              <a:fillRect/>
            </a:stretch>
          </p:blipFill>
          <p:spPr>
            <a:xfrm>
              <a:off x="3909" y="5970"/>
              <a:ext cx="3020" cy="2945"/>
            </a:xfrm>
            <a:prstGeom prst="rect">
              <a:avLst/>
            </a:prstGeom>
            <a:noFill/>
            <a:ln w="9525">
              <a:noFill/>
            </a:ln>
          </p:spPr>
        </p:pic>
      </p:grpSp>
      <p:sp>
        <p:nvSpPr>
          <p:cNvPr id="5" name="文本框 4"/>
          <p:cNvSpPr txBox="1"/>
          <p:nvPr/>
        </p:nvSpPr>
        <p:spPr>
          <a:xfrm>
            <a:off x="4721225" y="1496695"/>
            <a:ext cx="4291330" cy="645160"/>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用于</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D</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型</a:t>
            </a:r>
            <a:r>
              <a:rPr lang="zh-CN" altLang="en-US" sz="2400">
                <a:latin typeface="微软雅黑" panose="020B0503020204020204" charset="-122"/>
                <a:ea typeface="微软雅黑" panose="020B0503020204020204" charset="-122"/>
                <a:cs typeface="微软雅黑" panose="020B0503020204020204" charset="-122"/>
              </a:rPr>
              <a:t>发动机进气系统</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流程图: 可选过程 1"/>
          <p:cNvSpPr/>
          <p:nvPr/>
        </p:nvSpPr>
        <p:spPr>
          <a:xfrm>
            <a:off x="603885" y="1496695"/>
            <a:ext cx="3366770" cy="1153795"/>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进气管绝对压力传感器</a:t>
            </a:r>
            <a:endParaRPr lang="zh-CN" altLang="en-US" sz="2400" b="1" dirty="0">
              <a:latin typeface="微软雅黑" panose="020B0503020204020204" charset="-122"/>
              <a:ea typeface="微软雅黑" panose="020B0503020204020204" charset="-122"/>
            </a:endParaRPr>
          </a:p>
        </p:txBody>
      </p:sp>
      <p:sp>
        <p:nvSpPr>
          <p:cNvPr id="18" name="矩形 1"/>
          <p:cNvSpPr/>
          <p:nvPr/>
        </p:nvSpPr>
        <p:spPr>
          <a:xfrm>
            <a:off x="743903" y="48228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721225" y="2552065"/>
            <a:ext cx="6384925" cy="1753235"/>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位于</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节气门体后方</a:t>
            </a:r>
            <a:r>
              <a:rPr lang="zh-CN" altLang="en-US" sz="2400">
                <a:latin typeface="微软雅黑" panose="020B0503020204020204" charset="-122"/>
                <a:ea typeface="微软雅黑" panose="020B0503020204020204" charset="-122"/>
                <a:cs typeface="微软雅黑" panose="020B0503020204020204" charset="-122"/>
              </a:rPr>
              <a:t>，有的车型通过真空软管与进气总管连接，有的车型则直接安装在进气总管上</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500" fill="hold">
                                          <p:stCondLst>
                                            <p:cond delay="0"/>
                                          </p:stCondLst>
                                        </p:cTn>
                                        <p:tgtEl>
                                          <p:spTgt spid="5"/>
                                        </p:tgtEl>
                                        <p:attrNameLst>
                                          <p:attrName>style.visibility</p:attrName>
                                        </p:attrNameLst>
                                      </p:cBhvr>
                                      <p:to>
                                        <p:strVal val="visible"/>
                                      </p:to>
                                    </p:set>
                                    <p:anim calcmode="discrete" valueType="clr">
                                      <p:cBhvr override="childStyle">
                                        <p:cTn id="15"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6" dur="500"/>
                                        <p:tgtEl>
                                          <p:spTgt spid="5"/>
                                        </p:tgtEl>
                                        <p:attrNameLst>
                                          <p:attrName>fillcolor</p:attrName>
                                        </p:attrNameLst>
                                      </p:cBhvr>
                                      <p:tavLst>
                                        <p:tav tm="0">
                                          <p:val>
                                            <p:clrVal>
                                              <a:schemeClr val="accent2"/>
                                            </p:clrVal>
                                          </p:val>
                                        </p:tav>
                                        <p:tav tm="50000">
                                          <p:val>
                                            <p:clrVal>
                                              <a:schemeClr val="hlink"/>
                                            </p:clrVal>
                                          </p:val>
                                        </p:tav>
                                      </p:tavLst>
                                    </p:anim>
                                    <p:set>
                                      <p:cBhvr>
                                        <p:cTn id="17" dur="500"/>
                                        <p:tgtEl>
                                          <p:spTgt spid="5"/>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3"/>
                                        </p:tgtEl>
                                        <p:attrNameLst>
                                          <p:attrName>style.visibility</p:attrName>
                                        </p:attrNameLst>
                                      </p:cBhvr>
                                      <p:to>
                                        <p:strVal val="visible"/>
                                      </p:to>
                                    </p:set>
                                    <p:anim calcmode="discrete" valueType="clr">
                                      <p:cBhvr override="childStyle">
                                        <p:cTn id="2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gtEl>
                                        <p:attrNameLst>
                                          <p:attrName>fillcolor</p:attrName>
                                        </p:attrNameLst>
                                      </p:cBhvr>
                                      <p:tavLst>
                                        <p:tav tm="0">
                                          <p:val>
                                            <p:clrVal>
                                              <a:schemeClr val="accent2"/>
                                            </p:clrVal>
                                          </p:val>
                                        </p:tav>
                                        <p:tav tm="50000">
                                          <p:val>
                                            <p:clrVal>
                                              <a:schemeClr val="hlink"/>
                                            </p:clrVal>
                                          </p:val>
                                        </p:tav>
                                      </p:tavLst>
                                    </p:anim>
                                    <p:set>
                                      <p:cBhvr>
                                        <p:cTn id="24"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62195" y="2909570"/>
            <a:ext cx="5182870" cy="1753235"/>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有安装在进气软管上、空气滤清器内的，也有安装在空气流量计或进气管压力传感器上的。</a:t>
            </a:r>
            <a:endParaRPr sz="2400">
              <a:latin typeface="微软雅黑" panose="020B0503020204020204" charset="-122"/>
              <a:ea typeface="微软雅黑" panose="020B0503020204020204" charset="-122"/>
              <a:cs typeface="微软雅黑" panose="020B0503020204020204" charset="-122"/>
            </a:endParaRPr>
          </a:p>
        </p:txBody>
      </p:sp>
      <p:sp>
        <p:nvSpPr>
          <p:cNvPr id="2" name="流程图: 可选过程 1"/>
          <p:cNvSpPr/>
          <p:nvPr/>
        </p:nvSpPr>
        <p:spPr>
          <a:xfrm>
            <a:off x="603885" y="1496695"/>
            <a:ext cx="3366770" cy="1153795"/>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进气温度传感器</a:t>
            </a:r>
            <a:endParaRPr lang="zh-CN" altLang="en-US" sz="2400" b="1" dirty="0">
              <a:latin typeface="微软雅黑" panose="020B0503020204020204" charset="-122"/>
              <a:ea typeface="微软雅黑" panose="020B0503020204020204" charset="-122"/>
            </a:endParaRPr>
          </a:p>
        </p:txBody>
      </p:sp>
      <p:sp>
        <p:nvSpPr>
          <p:cNvPr id="18" name="矩形 1"/>
          <p:cNvSpPr/>
          <p:nvPr/>
        </p:nvSpPr>
        <p:spPr>
          <a:xfrm>
            <a:off x="743903" y="48228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721225" y="1706880"/>
            <a:ext cx="6384925" cy="645160"/>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检测进气温度，以精确计算进气量</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87058" name="图片 87057"/>
          <p:cNvPicPr>
            <a:picLocks noChangeAspect="1"/>
          </p:cNvPicPr>
          <p:nvPr/>
        </p:nvPicPr>
        <p:blipFill>
          <a:blip r:embed="rId1"/>
          <a:stretch>
            <a:fillRect/>
          </a:stretch>
        </p:blipFill>
        <p:spPr>
          <a:xfrm>
            <a:off x="744220" y="3295015"/>
            <a:ext cx="3408045" cy="222186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87058"/>
                                        </p:tgtEl>
                                        <p:attrNameLst>
                                          <p:attrName>style.visibility</p:attrName>
                                        </p:attrNameLst>
                                      </p:cBhvr>
                                      <p:to>
                                        <p:strVal val="visible"/>
                                      </p:to>
                                    </p:set>
                                    <p:animEffect transition="in" filter="wheel(1)">
                                      <p:cBhvr>
                                        <p:cTn id="10" dur="2000"/>
                                        <p:tgtEl>
                                          <p:spTgt spid="87058"/>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3"/>
                                        </p:tgtEl>
                                        <p:attrNameLst>
                                          <p:attrName>style.visibility</p:attrName>
                                        </p:attrNameLst>
                                      </p:cBhvr>
                                      <p:to>
                                        <p:strVal val="visible"/>
                                      </p:to>
                                    </p:set>
                                    <p:anim calcmode="discrete" valueType="clr">
                                      <p:cBhvr override="childStyle">
                                        <p:cTn id="15"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3"/>
                                        </p:tgtEl>
                                        <p:attrNameLst>
                                          <p:attrName>fillcolor</p:attrName>
                                        </p:attrNameLst>
                                      </p:cBhvr>
                                      <p:tavLst>
                                        <p:tav tm="0">
                                          <p:val>
                                            <p:clrVal>
                                              <a:schemeClr val="accent2"/>
                                            </p:clrVal>
                                          </p:val>
                                        </p:tav>
                                        <p:tav tm="50000">
                                          <p:val>
                                            <p:clrVal>
                                              <a:schemeClr val="hlink"/>
                                            </p:clrVal>
                                          </p:val>
                                        </p:tav>
                                      </p:tavLst>
                                    </p:anim>
                                    <p:set>
                                      <p:cBhvr>
                                        <p:cTn id="17" dur="80"/>
                                        <p:tgtEl>
                                          <p:spTgt spid="3"/>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500" fill="hold">
                                          <p:stCondLst>
                                            <p:cond delay="0"/>
                                          </p:stCondLst>
                                        </p:cTn>
                                        <p:tgtEl>
                                          <p:spTgt spid="5"/>
                                        </p:tgtEl>
                                        <p:attrNameLst>
                                          <p:attrName>style.visibility</p:attrName>
                                        </p:attrNameLst>
                                      </p:cBhvr>
                                      <p:to>
                                        <p:strVal val="visible"/>
                                      </p:to>
                                    </p:set>
                                    <p:anim calcmode="discrete" valueType="clr">
                                      <p:cBhvr override="childStyle">
                                        <p:cTn id="22"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3" dur="500"/>
                                        <p:tgtEl>
                                          <p:spTgt spid="5"/>
                                        </p:tgtEl>
                                        <p:attrNameLst>
                                          <p:attrName>fillcolor</p:attrName>
                                        </p:attrNameLst>
                                      </p:cBhvr>
                                      <p:tavLst>
                                        <p:tav tm="0">
                                          <p:val>
                                            <p:clrVal>
                                              <a:schemeClr val="accent2"/>
                                            </p:clrVal>
                                          </p:val>
                                        </p:tav>
                                        <p:tav tm="50000">
                                          <p:val>
                                            <p:clrVal>
                                              <a:schemeClr val="hlink"/>
                                            </p:clrVal>
                                          </p:val>
                                        </p:tav>
                                      </p:tavLst>
                                    </p:anim>
                                    <p:set>
                                      <p:cBhvr>
                                        <p:cTn id="24" dur="50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261485" y="2940050"/>
            <a:ext cx="6104890" cy="1198880"/>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在节气门体上还安装有</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节气门位置传感器</a:t>
            </a:r>
            <a:r>
              <a:rPr lang="zh-CN" altLang="en-US" sz="2400">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怠速控制阀</a:t>
            </a:r>
            <a:r>
              <a:rPr lang="zh-CN" altLang="en-US" sz="2400">
                <a:latin typeface="微软雅黑" panose="020B0503020204020204" charset="-122"/>
                <a:ea typeface="微软雅黑" panose="020B0503020204020204" charset="-122"/>
                <a:cs typeface="微软雅黑" panose="020B0503020204020204" charset="-122"/>
                <a:sym typeface="+mn-ea"/>
              </a:rPr>
              <a:t>等装置。</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2" name="流程图: 可选过程 1"/>
          <p:cNvSpPr/>
          <p:nvPr/>
        </p:nvSpPr>
        <p:spPr>
          <a:xfrm>
            <a:off x="1166495" y="1499235"/>
            <a:ext cx="1849120" cy="106045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节气门体</a:t>
            </a:r>
            <a:endParaRPr lang="zh-CN" altLang="en-US" sz="2400" b="1" dirty="0">
              <a:latin typeface="微软雅黑" panose="020B0503020204020204" charset="-122"/>
              <a:ea typeface="微软雅黑" panose="020B0503020204020204" charset="-122"/>
            </a:endParaRPr>
          </a:p>
        </p:txBody>
      </p:sp>
      <p:sp>
        <p:nvSpPr>
          <p:cNvPr id="18" name="矩形 1"/>
          <p:cNvSpPr/>
          <p:nvPr/>
        </p:nvSpPr>
        <p:spPr>
          <a:xfrm>
            <a:off x="743903" y="48228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261485" y="1499235"/>
            <a:ext cx="6384925" cy="1198880"/>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通过改变节气门开度的大小，来控制进入气缸的混合气量</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4" name="图片 13"/>
          <p:cNvPicPr>
            <a:picLocks noChangeAspect="1"/>
          </p:cNvPicPr>
          <p:nvPr/>
        </p:nvPicPr>
        <p:blipFill>
          <a:blip r:embed="rId1"/>
          <a:stretch>
            <a:fillRect/>
          </a:stretch>
        </p:blipFill>
        <p:spPr>
          <a:xfrm>
            <a:off x="744220" y="3379470"/>
            <a:ext cx="2954655" cy="23018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3"/>
                                        </p:tgtEl>
                                        <p:attrNameLst>
                                          <p:attrName>style.visibility</p:attrName>
                                        </p:attrNameLst>
                                      </p:cBhvr>
                                      <p:to>
                                        <p:strVal val="visible"/>
                                      </p:to>
                                    </p:set>
                                    <p:anim calcmode="discrete" valueType="clr">
                                      <p:cBhvr override="childStyle">
                                        <p:cTn id="15"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3"/>
                                        </p:tgtEl>
                                        <p:attrNameLst>
                                          <p:attrName>fillcolor</p:attrName>
                                        </p:attrNameLst>
                                      </p:cBhvr>
                                      <p:tavLst>
                                        <p:tav tm="0">
                                          <p:val>
                                            <p:clrVal>
                                              <a:schemeClr val="accent2"/>
                                            </p:clrVal>
                                          </p:val>
                                        </p:tav>
                                        <p:tav tm="50000">
                                          <p:val>
                                            <p:clrVal>
                                              <a:schemeClr val="hlink"/>
                                            </p:clrVal>
                                          </p:val>
                                        </p:tav>
                                      </p:tavLst>
                                    </p:anim>
                                    <p:set>
                                      <p:cBhvr>
                                        <p:cTn id="17" dur="80"/>
                                        <p:tgtEl>
                                          <p:spTgt spid="3"/>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500" fill="hold">
                                          <p:stCondLst>
                                            <p:cond delay="0"/>
                                          </p:stCondLst>
                                        </p:cTn>
                                        <p:tgtEl>
                                          <p:spTgt spid="5"/>
                                        </p:tgtEl>
                                        <p:attrNameLst>
                                          <p:attrName>style.visibility</p:attrName>
                                        </p:attrNameLst>
                                      </p:cBhvr>
                                      <p:to>
                                        <p:strVal val="visible"/>
                                      </p:to>
                                    </p:set>
                                    <p:anim calcmode="discrete" valueType="clr">
                                      <p:cBhvr override="childStyle">
                                        <p:cTn id="22"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3" dur="500"/>
                                        <p:tgtEl>
                                          <p:spTgt spid="5"/>
                                        </p:tgtEl>
                                        <p:attrNameLst>
                                          <p:attrName>fillcolor</p:attrName>
                                        </p:attrNameLst>
                                      </p:cBhvr>
                                      <p:tavLst>
                                        <p:tav tm="0">
                                          <p:val>
                                            <p:clrVal>
                                              <a:schemeClr val="accent2"/>
                                            </p:clrVal>
                                          </p:val>
                                        </p:tav>
                                        <p:tav tm="50000">
                                          <p:val>
                                            <p:clrVal>
                                              <a:schemeClr val="hlink"/>
                                            </p:clrVal>
                                          </p:val>
                                        </p:tav>
                                      </p:tavLst>
                                    </p:anim>
                                    <p:set>
                                      <p:cBhvr>
                                        <p:cTn id="24" dur="50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38" name="图片 204818"/>
          <p:cNvPicPr>
            <a:picLocks noChangeAspect="1"/>
          </p:cNvPicPr>
          <p:nvPr/>
        </p:nvPicPr>
        <p:blipFill>
          <a:blip r:embed="rId1"/>
          <a:stretch>
            <a:fillRect/>
          </a:stretch>
        </p:blipFill>
        <p:spPr>
          <a:xfrm>
            <a:off x="7209155" y="1219835"/>
            <a:ext cx="4886960" cy="3901440"/>
          </a:xfrm>
          <a:prstGeom prst="rect">
            <a:avLst/>
          </a:prstGeom>
          <a:noFill/>
          <a:ln w="9525">
            <a:noFill/>
          </a:ln>
        </p:spPr>
      </p:pic>
      <p:sp>
        <p:nvSpPr>
          <p:cNvPr id="2" name="流程图: 可选过程 1"/>
          <p:cNvSpPr/>
          <p:nvPr/>
        </p:nvSpPr>
        <p:spPr>
          <a:xfrm>
            <a:off x="1166495" y="1499235"/>
            <a:ext cx="1598295" cy="99822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进气管</a:t>
            </a:r>
            <a:endParaRPr lang="zh-CN" altLang="en-US" sz="2400" b="1" dirty="0">
              <a:latin typeface="微软雅黑" panose="020B0503020204020204" charset="-122"/>
              <a:ea typeface="微软雅黑" panose="020B0503020204020204" charset="-122"/>
            </a:endParaRPr>
          </a:p>
        </p:txBody>
      </p:sp>
      <p:sp>
        <p:nvSpPr>
          <p:cNvPr id="18" name="矩形 1"/>
          <p:cNvSpPr/>
          <p:nvPr/>
        </p:nvSpPr>
        <p:spPr>
          <a:xfrm>
            <a:off x="743903" y="48228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947795" y="1675765"/>
            <a:ext cx="6384925" cy="645160"/>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有</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进气总管</a:t>
            </a:r>
            <a:r>
              <a:rPr lang="zh-CN" altLang="en-US" sz="2400">
                <a:latin typeface="微软雅黑" panose="020B0503020204020204" charset="-122"/>
                <a:ea typeface="微软雅黑" panose="020B0503020204020204" charset="-122"/>
                <a:cs typeface="微软雅黑" panose="020B0503020204020204" charset="-122"/>
              </a:rPr>
              <a:t>和</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进气歧管</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744220" y="2731135"/>
            <a:ext cx="6246061" cy="3621405"/>
            <a:chOff x="6746" y="2016"/>
            <a:chExt cx="10359" cy="6768"/>
          </a:xfrm>
        </p:grpSpPr>
        <p:pic>
          <p:nvPicPr>
            <p:cNvPr id="9" name="图片 8" descr="131507583_91n"/>
            <p:cNvPicPr>
              <a:picLocks noChangeAspect="1"/>
            </p:cNvPicPr>
            <p:nvPr/>
          </p:nvPicPr>
          <p:blipFill>
            <a:blip r:embed="rId2"/>
            <a:srcRect l="8313" b="7815"/>
            <a:stretch>
              <a:fillRect/>
            </a:stretch>
          </p:blipFill>
          <p:spPr>
            <a:xfrm>
              <a:off x="6746" y="2016"/>
              <a:ext cx="10359" cy="6768"/>
            </a:xfrm>
            <a:prstGeom prst="rect">
              <a:avLst/>
            </a:prstGeom>
          </p:spPr>
        </p:pic>
        <p:cxnSp>
          <p:nvCxnSpPr>
            <p:cNvPr id="6" name="直接连接符 5"/>
            <p:cNvCxnSpPr/>
            <p:nvPr/>
          </p:nvCxnSpPr>
          <p:spPr>
            <a:xfrm>
              <a:off x="8934" y="3760"/>
              <a:ext cx="428" cy="433"/>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98" y="3278"/>
              <a:ext cx="1737" cy="573"/>
            </a:xfrm>
            <a:prstGeom prst="rect">
              <a:avLst/>
            </a:prstGeom>
            <a:noFill/>
          </p:spPr>
          <p:txBody>
            <a:bodyPr wrap="square" rtlCol="0">
              <a:spAutoFit/>
            </a:bodyPr>
            <a:p>
              <a:r>
                <a:rPr lang="zh-CN" altLang="en-US" sz="1400" b="1">
                  <a:solidFill>
                    <a:srgbClr val="2093FE"/>
                  </a:solidFill>
                  <a:latin typeface="黑体" panose="02010609060101010101" pitchFamily="2" charset="-122"/>
                  <a:ea typeface="黑体" panose="02010609060101010101" pitchFamily="2" charset="-122"/>
                </a:rPr>
                <a:t>进气总管</a:t>
              </a:r>
              <a:endParaRPr lang="zh-CN" altLang="en-US" sz="1400" b="1">
                <a:solidFill>
                  <a:srgbClr val="2093FE"/>
                </a:solidFill>
                <a:latin typeface="黑体" panose="02010609060101010101" pitchFamily="2" charset="-122"/>
                <a:ea typeface="黑体" panose="02010609060101010101" pitchFamily="2" charset="-122"/>
              </a:endParaRPr>
            </a:p>
          </p:txBody>
        </p:sp>
      </p:grpSp>
      <p:sp>
        <p:nvSpPr>
          <p:cNvPr id="8" name="圆角矩形 7"/>
          <p:cNvSpPr/>
          <p:nvPr/>
        </p:nvSpPr>
        <p:spPr>
          <a:xfrm>
            <a:off x="1378585" y="3340100"/>
            <a:ext cx="986155" cy="43815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4831715" y="3109595"/>
            <a:ext cx="986155" cy="43815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30738"/>
                                        </p:tgtEl>
                                        <p:attrNameLst>
                                          <p:attrName>style.visibility</p:attrName>
                                        </p:attrNameLst>
                                      </p:cBhvr>
                                      <p:to>
                                        <p:strVal val="visible"/>
                                      </p:to>
                                    </p:set>
                                    <p:animEffect transition="in" filter="wheel(1)">
                                      <p:cBhvr>
                                        <p:cTn id="10" dur="2000"/>
                                        <p:tgtEl>
                                          <p:spTgt spid="30738"/>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3"/>
                                        </p:tgtEl>
                                        <p:attrNameLst>
                                          <p:attrName>style.visibility</p:attrName>
                                        </p:attrNameLst>
                                      </p:cBhvr>
                                      <p:to>
                                        <p:strVal val="visible"/>
                                      </p:to>
                                    </p:set>
                                    <p:anim calcmode="discrete" valueType="clr">
                                      <p:cBhvr override="childStyle">
                                        <p:cTn id="15"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3"/>
                                        </p:tgtEl>
                                        <p:attrNameLst>
                                          <p:attrName>fillcolor</p:attrName>
                                        </p:attrNameLst>
                                      </p:cBhvr>
                                      <p:tavLst>
                                        <p:tav tm="0">
                                          <p:val>
                                            <p:clrVal>
                                              <a:schemeClr val="accent2"/>
                                            </p:clrVal>
                                          </p:val>
                                        </p:tav>
                                        <p:tav tm="50000">
                                          <p:val>
                                            <p:clrVal>
                                              <a:schemeClr val="hlink"/>
                                            </p:clrVal>
                                          </p:val>
                                        </p:tav>
                                      </p:tavLst>
                                    </p:anim>
                                    <p:set>
                                      <p:cBhvr>
                                        <p:cTn id="17" dur="80"/>
                                        <p:tgtEl>
                                          <p:spTgt spid="3"/>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000" fill="hold">
                                          <p:stCondLst>
                                            <p:cond delay="0"/>
                                          </p:stCondLst>
                                        </p:cTn>
                                        <p:tgtEl>
                                          <p:spTgt spid="8"/>
                                        </p:tgtEl>
                                        <p:attrNameLst>
                                          <p:attrName>style.visibility</p:attrName>
                                        </p:attrNameLst>
                                      </p:cBhvr>
                                      <p:to>
                                        <p:strVal val="visible"/>
                                      </p:to>
                                    </p:set>
                                    <p:animEffect transition="in" filter="wheel(1)">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000" fill="hold">
                                          <p:stCondLst>
                                            <p:cond delay="0"/>
                                          </p:stCondLst>
                                        </p:cTn>
                                        <p:tgtEl>
                                          <p:spTgt spid="12"/>
                                        </p:tgtEl>
                                        <p:attrNameLst>
                                          <p:attrName>style.visibility</p:attrName>
                                        </p:attrNameLst>
                                      </p:cBhvr>
                                      <p:to>
                                        <p:strVal val="visible"/>
                                      </p:to>
                                    </p:set>
                                    <p:animEffect transition="in" filter="wheel(1)">
                                      <p:cBhvr>
                                        <p:cTn id="3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8" grpId="0" bldLvl="0" animBg="1"/>
      <p:bldP spid="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6300" name="Group 44"/>
          <p:cNvGrpSpPr/>
          <p:nvPr/>
        </p:nvGrpSpPr>
        <p:grpSpPr bwMode="auto">
          <a:xfrm>
            <a:off x="744198" y="2458577"/>
            <a:ext cx="2430835" cy="2429342"/>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小结</a:t>
              </a:r>
              <a:endParaRPr kumimoji="0" lang="zh-CN" altLang="en-US" sz="36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2485390" y="315468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8" name="矩形 1"/>
          <p:cNvSpPr/>
          <p:nvPr/>
        </p:nvSpPr>
        <p:spPr>
          <a:xfrm>
            <a:off x="743903" y="63849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4489450" y="1630045"/>
            <a:ext cx="7028815" cy="1198880"/>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空气滤清器、节气门体、进气管外，还设置了许多传感器和执行器。</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4489450" y="3714115"/>
            <a:ext cx="7028815" cy="1753235"/>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按进气测量方式不同，可分为L型和D型两种，L型用空气流量计直接测量进气量，D型的空气流量用进气压力传感器间接测量。</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15714"/>
                                        </p:tgtEl>
                                        <p:attrNameLst>
                                          <p:attrName>style.visibility</p:attrName>
                                        </p:attrNameLst>
                                      </p:cBhvr>
                                      <p:to>
                                        <p:strVal val="visible"/>
                                      </p:to>
                                    </p:set>
                                    <p:anim calcmode="lin" valueType="num">
                                      <p:cBhvr>
                                        <p:cTn id="15" dur="500" fill="hold"/>
                                        <p:tgtEl>
                                          <p:spTgt spid="115714"/>
                                        </p:tgtEl>
                                        <p:attrNameLst>
                                          <p:attrName>ppt_w</p:attrName>
                                        </p:attrNameLst>
                                      </p:cBhvr>
                                      <p:tavLst>
                                        <p:tav tm="0">
                                          <p:val>
                                            <p:fltVal val="0.000000"/>
                                          </p:val>
                                        </p:tav>
                                        <p:tav tm="100000">
                                          <p:val>
                                            <p:strVal val="#ppt_w"/>
                                          </p:val>
                                        </p:tav>
                                      </p:tavLst>
                                    </p:anim>
                                    <p:anim calcmode="lin" valueType="num">
                                      <p:cBhvr>
                                        <p:cTn id="16"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500" fill="hold">
                                          <p:stCondLst>
                                            <p:cond delay="0"/>
                                          </p:stCondLst>
                                        </p:cTn>
                                        <p:tgtEl>
                                          <p:spTgt spid="12"/>
                                        </p:tgtEl>
                                        <p:attrNameLst>
                                          <p:attrName>style.visibility</p:attrName>
                                        </p:attrNameLst>
                                      </p:cBhvr>
                                      <p:to>
                                        <p:strVal val="visible"/>
                                      </p:to>
                                    </p:set>
                                    <p:anim calcmode="discrete" valueType="clr">
                                      <p:cBhvr override="childStyle">
                                        <p:cTn id="21" dur="50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2"/>
                                        </p:tgtEl>
                                        <p:attrNameLst>
                                          <p:attrName>fillcolor</p:attrName>
                                        </p:attrNameLst>
                                      </p:cBhvr>
                                      <p:tavLst>
                                        <p:tav tm="0">
                                          <p:val>
                                            <p:clrVal>
                                              <a:schemeClr val="accent2"/>
                                            </p:clrVal>
                                          </p:val>
                                        </p:tav>
                                        <p:tav tm="50000">
                                          <p:val>
                                            <p:clrVal>
                                              <a:schemeClr val="hlink"/>
                                            </p:clrVal>
                                          </p:val>
                                        </p:tav>
                                      </p:tavLst>
                                    </p:anim>
                                    <p:set>
                                      <p:cBhvr>
                                        <p:cTn id="23" dur="500"/>
                                        <p:tgtEl>
                                          <p:spTgt spid="12"/>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500" fill="hold">
                                          <p:stCondLst>
                                            <p:cond delay="0"/>
                                          </p:stCondLst>
                                        </p:cTn>
                                        <p:tgtEl>
                                          <p:spTgt spid="14"/>
                                        </p:tgtEl>
                                        <p:attrNameLst>
                                          <p:attrName>style.visibility</p:attrName>
                                        </p:attrNameLst>
                                      </p:cBhvr>
                                      <p:to>
                                        <p:strVal val="visible"/>
                                      </p:to>
                                    </p:set>
                                    <p:anim calcmode="discrete" valueType="clr">
                                      <p:cBhvr override="childStyle">
                                        <p:cTn id="28" dur="50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9" dur="500"/>
                                        <p:tgtEl>
                                          <p:spTgt spid="14"/>
                                        </p:tgtEl>
                                        <p:attrNameLst>
                                          <p:attrName>fillcolor</p:attrName>
                                        </p:attrNameLst>
                                      </p:cBhvr>
                                      <p:tavLst>
                                        <p:tav tm="0">
                                          <p:val>
                                            <p:clrVal>
                                              <a:schemeClr val="accent2"/>
                                            </p:clrVal>
                                          </p:val>
                                        </p:tav>
                                        <p:tav tm="50000">
                                          <p:val>
                                            <p:clrVal>
                                              <a:schemeClr val="hlink"/>
                                            </p:clrVal>
                                          </p:val>
                                        </p:tav>
                                      </p:tavLst>
                                    </p:anim>
                                    <p:set>
                                      <p:cBhvr>
                                        <p:cTn id="30" dur="50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441960" y="2725420"/>
            <a:ext cx="5227955" cy="1322070"/>
          </a:xfrm>
          <a:prstGeom prst="rect">
            <a:avLst/>
          </a:prstGeom>
          <a:noFill/>
        </p:spPr>
        <p:txBody>
          <a:bodyPr wrap="square" rtlCol="0">
            <a:spAutoFit/>
          </a:bodyPr>
          <a:p>
            <a:pPr algn="dist"/>
            <a:r>
              <a:rPr lang="zh-CN" altLang="en-US" sz="8000" b="1">
                <a:solidFill>
                  <a:srgbClr val="2FADAC"/>
                </a:solidFill>
                <a:latin typeface="微软雅黑" panose="020B0503020204020204" charset="-122"/>
                <a:ea typeface="微软雅黑" panose="020B0503020204020204" charset="-122"/>
                <a:sym typeface="+mn-ea"/>
              </a:rPr>
              <a:t>谢谢观看</a:t>
            </a:r>
            <a:endParaRPr lang="zh-CN" altLang="en-US" sz="8000" b="1">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a:stretch>
            <a:fillRect/>
          </a:stretch>
        </p:blipFill>
        <p:spPr>
          <a:xfrm>
            <a:off x="6018530" y="1054100"/>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所需知识点</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659890" y="1583055"/>
            <a:ext cx="9342755" cy="1863090"/>
          </a:xfrm>
          <a:prstGeom prst="rect">
            <a:avLst/>
          </a:prstGeom>
          <a:noFill/>
          <a:ln w="9525">
            <a:noFill/>
          </a:ln>
        </p:spPr>
        <p:txBody>
          <a:bodyPr wrap="square">
            <a:spAutoFit/>
          </a:bodyPr>
          <a:p>
            <a:pPr indent="266700">
              <a:lnSpc>
                <a:spcPct val="160000"/>
              </a:lnSpc>
            </a:pPr>
            <a:r>
              <a:rPr sz="2400" b="0" spc="300">
                <a:solidFill>
                  <a:schemeClr val="tx1"/>
                </a:solidFill>
                <a:uFillTx/>
                <a:latin typeface="微软雅黑" panose="020B0503020204020204" charset="-122"/>
                <a:ea typeface="微软雅黑" panose="020B0503020204020204" charset="-122"/>
                <a:cs typeface="微软雅黑" panose="020B0503020204020204" charset="-122"/>
              </a:rPr>
              <a:t>1.发动机进气控制系统的总体认识；</a:t>
            </a:r>
            <a:endParaRPr sz="2400" b="0" spc="300">
              <a:solidFill>
                <a:schemeClr val="tx1"/>
              </a:solidFill>
              <a:uFillTx/>
              <a:latin typeface="微软雅黑" panose="020B0503020204020204" charset="-122"/>
              <a:ea typeface="微软雅黑" panose="020B0503020204020204" charset="-122"/>
              <a:cs typeface="微软雅黑" panose="020B0503020204020204" charset="-122"/>
            </a:endParaRPr>
          </a:p>
          <a:p>
            <a:pPr indent="266700">
              <a:lnSpc>
                <a:spcPct val="160000"/>
              </a:lnSpc>
            </a:pPr>
            <a:r>
              <a:rPr sz="2400" b="0" spc="300">
                <a:solidFill>
                  <a:schemeClr val="tx1"/>
                </a:solidFill>
                <a:uFillTx/>
                <a:latin typeface="微软雅黑" panose="020B0503020204020204" charset="-122"/>
                <a:ea typeface="微软雅黑" panose="020B0503020204020204" charset="-122"/>
                <a:cs typeface="微软雅黑" panose="020B0503020204020204" charset="-122"/>
              </a:rPr>
              <a:t>2.进气系统相关测量装置；</a:t>
            </a:r>
            <a:endParaRPr sz="2400" b="0" spc="300">
              <a:solidFill>
                <a:schemeClr val="tx1"/>
              </a:solidFill>
              <a:uFillTx/>
              <a:latin typeface="微软雅黑" panose="020B0503020204020204" charset="-122"/>
              <a:ea typeface="微软雅黑" panose="020B0503020204020204" charset="-122"/>
              <a:cs typeface="微软雅黑" panose="020B0503020204020204" charset="-122"/>
            </a:endParaRPr>
          </a:p>
          <a:p>
            <a:pPr indent="266700">
              <a:lnSpc>
                <a:spcPct val="160000"/>
              </a:lnSpc>
            </a:pPr>
            <a:r>
              <a:rPr sz="2400" b="0" spc="300">
                <a:solidFill>
                  <a:schemeClr val="tx1"/>
                </a:solidFill>
                <a:uFillTx/>
                <a:latin typeface="微软雅黑" panose="020B0503020204020204" charset="-122"/>
                <a:ea typeface="微软雅黑" panose="020B0503020204020204" charset="-122"/>
                <a:cs typeface="微软雅黑" panose="020B0503020204020204" charset="-122"/>
              </a:rPr>
              <a:t>3.怠速控制系统</a:t>
            </a:r>
            <a:endParaRPr sz="2400" b="0" spc="300">
              <a:solidFill>
                <a:schemeClr val="tx1"/>
              </a:solidFill>
              <a:uFillTx/>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8639175" y="3260725"/>
            <a:ext cx="1924050" cy="23272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00"/>
                                        </p:tgtEl>
                                        <p:attrNameLst>
                                          <p:attrName>style.visibility</p:attrName>
                                        </p:attrNameLst>
                                      </p:cBhvr>
                                      <p:to>
                                        <p:strVal val="visible"/>
                                      </p:to>
                                    </p:set>
                                    <p:anim calcmode="discrete" valueType="clr">
                                      <p:cBhvr override="childStyle">
                                        <p:cTn id="25" dur="80"/>
                                        <p:tgtEl>
                                          <p:spTgt spid="100"/>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00"/>
                                        </p:tgtEl>
                                        <p:attrNameLst>
                                          <p:attrName>fillcolor</p:attrName>
                                        </p:attrNameLst>
                                      </p:cBhvr>
                                      <p:tavLst>
                                        <p:tav tm="0">
                                          <p:val>
                                            <p:clrVal>
                                              <a:schemeClr val="accent2"/>
                                            </p:clrVal>
                                          </p:val>
                                        </p:tav>
                                        <p:tav tm="50000">
                                          <p:val>
                                            <p:clrVal>
                                              <a:schemeClr val="hlink"/>
                                            </p:clrVal>
                                          </p:val>
                                        </p:tav>
                                      </p:tavLst>
                                    </p:anim>
                                    <p:set>
                                      <p:cBhvr>
                                        <p:cTn id="27" dur="80"/>
                                        <p:tgtEl>
                                          <p:spTgt spid="100"/>
                                        </p:tgtEl>
                                        <p:attrNameLst>
                                          <p:attrName>fill.type</p:attrName>
                                        </p:attrNameLst>
                                      </p:cBhvr>
                                      <p:to>
                                        <p:strVal val="solid"/>
                                      </p:to>
                                    </p:set>
                                  </p:childTnLst>
                                </p:cTn>
                              </p:par>
                              <p:par>
                                <p:cTn id="28" presetID="3" presetClass="entr" presetSubtype="1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06730" y="2552700"/>
            <a:ext cx="5597525" cy="922020"/>
          </a:xfrm>
          <a:prstGeom prst="rect">
            <a:avLst/>
          </a:prstGeom>
          <a:noFill/>
        </p:spPr>
        <p:txBody>
          <a:bodyPr wrap="square" rtlCol="0">
            <a:spAutoFit/>
          </a:bodyPr>
          <a:p>
            <a:pPr algn="dist"/>
            <a:r>
              <a:rPr lang="zh-CN" altLang="zh-CN" sz="5400" b="1">
                <a:solidFill>
                  <a:srgbClr val="2FADAC"/>
                </a:solidFill>
                <a:latin typeface="微软雅黑" panose="020B0503020204020204" charset="-122"/>
                <a:ea typeface="微软雅黑" panose="020B0503020204020204" charset="-122"/>
                <a:sym typeface="+mn-ea"/>
              </a:rPr>
              <a:t>进气控制系统</a:t>
            </a:r>
            <a:endParaRPr lang="zh-CN" altLang="zh-CN" sz="5400" b="1">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a:stretch>
            <a:fillRect/>
          </a:stretch>
        </p:blipFill>
        <p:spPr>
          <a:xfrm>
            <a:off x="6018530" y="1054100"/>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6300" name="Group 44"/>
          <p:cNvGrpSpPr/>
          <p:nvPr/>
        </p:nvGrpSpPr>
        <p:grpSpPr bwMode="auto">
          <a:xfrm>
            <a:off x="744198" y="2458577"/>
            <a:ext cx="2430835" cy="2429342"/>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chemeClr val="accent1"/>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作用</a:t>
              </a:r>
              <a:endParaRPr kumimoji="0" lang="zh-CN" altLang="en-US" sz="2400" b="1" i="0" u="none" strike="noStrike" kern="1200" cap="none" spc="0" normalizeH="0" baseline="0" noProof="0">
                <a:solidFill>
                  <a:schemeClr val="accent1"/>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2485390" y="315468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25" name="组合 24"/>
          <p:cNvGrpSpPr/>
          <p:nvPr/>
        </p:nvGrpSpPr>
        <p:grpSpPr>
          <a:xfrm>
            <a:off x="4537075" y="2182495"/>
            <a:ext cx="6650091" cy="3180161"/>
            <a:chOff x="8427" y="1701"/>
            <a:chExt cx="9533" cy="1262"/>
          </a:xfrm>
        </p:grpSpPr>
        <p:sp>
          <p:nvSpPr>
            <p:cNvPr id="23" name="圆角矩形 45063"/>
            <p:cNvSpPr/>
            <p:nvPr/>
          </p:nvSpPr>
          <p:spPr>
            <a:xfrm>
              <a:off x="8427" y="1701"/>
              <a:ext cx="8750" cy="1262"/>
            </a:xfrm>
            <a:prstGeom prst="roundRect">
              <a:avLst>
                <a:gd name="adj" fmla="val 11505"/>
              </a:avLst>
            </a:prstGeom>
            <a:gradFill rotWithShape="1">
              <a:gsLst>
                <a:gs pos="0">
                  <a:schemeClr val="hlink"/>
                </a:gs>
                <a:gs pos="100000">
                  <a:srgbClr val="FFFFFF">
                    <a:alpha val="0"/>
                  </a:srgbClr>
                </a:gs>
              </a:gsLst>
              <a:lin ang="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8427" y="1790"/>
              <a:ext cx="9533" cy="1135"/>
            </a:xfrm>
            <a:prstGeom prst="rect">
              <a:avLst/>
            </a:prstGeom>
            <a:noFill/>
          </p:spPr>
          <p:txBody>
            <a:bodyPr wrap="square" rtlCol="0">
              <a:spAutoFit/>
            </a:bodyPr>
            <a:p>
              <a:pPr>
                <a:lnSpc>
                  <a:spcPct val="150000"/>
                </a:lnSpc>
              </a:pPr>
              <a:r>
                <a:rPr lang="zh-CN" altLang="zh-CN" sz="2400" spc="300">
                  <a:solidFill>
                    <a:schemeClr val="tx1"/>
                  </a:solidFill>
                  <a:uFillTx/>
                  <a:latin typeface="微软雅黑" panose="020B0503020204020204" charset="-122"/>
                  <a:ea typeface="微软雅黑" panose="020B0503020204020204" charset="-122"/>
                </a:rPr>
                <a:t>向汽油机提供</a:t>
              </a:r>
              <a:r>
                <a:rPr lang="zh-CN" altLang="zh-CN" sz="2400" spc="300">
                  <a:solidFill>
                    <a:srgbClr val="FF0000"/>
                  </a:solidFill>
                  <a:uFillTx/>
                  <a:latin typeface="微软雅黑" panose="020B0503020204020204" charset="-122"/>
                  <a:ea typeface="微软雅黑" panose="020B0503020204020204" charset="-122"/>
                </a:rPr>
                <a:t>与负荷相适应</a:t>
              </a:r>
              <a:r>
                <a:rPr lang="zh-CN" altLang="zh-CN" sz="2400" spc="300">
                  <a:solidFill>
                    <a:schemeClr val="tx1"/>
                  </a:solidFill>
                  <a:uFillTx/>
                  <a:latin typeface="微软雅黑" panose="020B0503020204020204" charset="-122"/>
                  <a:ea typeface="微软雅黑" panose="020B0503020204020204" charset="-122"/>
                </a:rPr>
                <a:t>的、</a:t>
              </a:r>
              <a:r>
                <a:rPr lang="zh-CN" altLang="zh-CN" sz="2400" spc="300">
                  <a:solidFill>
                    <a:srgbClr val="FF0000"/>
                  </a:solidFill>
                  <a:uFillTx/>
                  <a:latin typeface="微软雅黑" panose="020B0503020204020204" charset="-122"/>
                  <a:ea typeface="微软雅黑" panose="020B0503020204020204" charset="-122"/>
                </a:rPr>
                <a:t>清洁</a:t>
              </a:r>
              <a:r>
                <a:rPr lang="zh-CN" altLang="zh-CN" sz="2400" spc="300">
                  <a:solidFill>
                    <a:schemeClr val="tx1"/>
                  </a:solidFill>
                  <a:uFillTx/>
                  <a:latin typeface="微软雅黑" panose="020B0503020204020204" charset="-122"/>
                  <a:ea typeface="微软雅黑" panose="020B0503020204020204" charset="-122"/>
                </a:rPr>
                <a:t>的空气，同时对流入发动机气缸的空气量进行直接或间接的</a:t>
              </a:r>
              <a:r>
                <a:rPr lang="zh-CN" altLang="zh-CN" sz="2400" spc="300">
                  <a:solidFill>
                    <a:srgbClr val="FF0000"/>
                  </a:solidFill>
                  <a:uFillTx/>
                  <a:latin typeface="微软雅黑" panose="020B0503020204020204" charset="-122"/>
                  <a:ea typeface="微软雅黑" panose="020B0503020204020204" charset="-122"/>
                </a:rPr>
                <a:t>计量</a:t>
              </a:r>
              <a:r>
                <a:rPr lang="zh-CN" altLang="zh-CN" sz="2400" spc="300">
                  <a:solidFill>
                    <a:schemeClr val="tx1"/>
                  </a:solidFill>
                  <a:uFillTx/>
                  <a:latin typeface="微软雅黑" panose="020B0503020204020204" charset="-122"/>
                  <a:ea typeface="微软雅黑" panose="020B0503020204020204" charset="-122"/>
                </a:rPr>
                <a:t>，使它们在系统中与喷油器喷出的汽油形成空燃比符合要求的可燃混合气</a:t>
              </a:r>
              <a:r>
                <a:rPr lang="zh-CN" altLang="zh-CN" sz="2400">
                  <a:latin typeface="微软雅黑" panose="020B0503020204020204" charset="-122"/>
                  <a:ea typeface="微软雅黑" panose="020B0503020204020204" charset="-122"/>
                </a:rPr>
                <a:t>。</a:t>
              </a:r>
              <a:endParaRPr lang="zh-CN" altLang="zh-CN" sz="2400">
                <a:latin typeface="微软雅黑" panose="020B0503020204020204" charset="-122"/>
                <a:ea typeface="微软雅黑" panose="020B0503020204020204" charset="-122"/>
              </a:endParaRPr>
            </a:p>
          </p:txBody>
        </p:sp>
      </p:grpSp>
      <p:sp>
        <p:nvSpPr>
          <p:cNvPr id="18" name="矩形 1"/>
          <p:cNvSpPr/>
          <p:nvPr/>
        </p:nvSpPr>
        <p:spPr>
          <a:xfrm>
            <a:off x="743903" y="63849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2000" fill="hold">
                                          <p:stCondLst>
                                            <p:cond delay="0"/>
                                          </p:stCondLst>
                                        </p:cTn>
                                        <p:tgtEl>
                                          <p:spTgt spid="96300"/>
                                        </p:tgtEl>
                                        <p:attrNameLst>
                                          <p:attrName>style.visibility</p:attrName>
                                        </p:attrNameLst>
                                      </p:cBhvr>
                                      <p:to>
                                        <p:strVal val="visible"/>
                                      </p:to>
                                    </p:set>
                                    <p:anim calcmode="lin" valueType="num">
                                      <p:cBhvr>
                                        <p:cTn id="24" dur="2000" fill="hold"/>
                                        <p:tgtEl>
                                          <p:spTgt spid="96300"/>
                                        </p:tgtEl>
                                        <p:attrNameLst>
                                          <p:attrName>ppt_w</p:attrName>
                                        </p:attrNameLst>
                                      </p:cBhvr>
                                      <p:tavLst>
                                        <p:tav tm="0">
                                          <p:val>
                                            <p:fltVal val="0"/>
                                          </p:val>
                                        </p:tav>
                                        <p:tav tm="100000">
                                          <p:val>
                                            <p:strVal val="#ppt_w"/>
                                          </p:val>
                                        </p:tav>
                                      </p:tavLst>
                                    </p:anim>
                                    <p:anim calcmode="lin" valueType="num">
                                      <p:cBhvr>
                                        <p:cTn id="25" dur="2000" fill="hold"/>
                                        <p:tgtEl>
                                          <p:spTgt spid="96300"/>
                                        </p:tgtEl>
                                        <p:attrNameLst>
                                          <p:attrName>ppt_h</p:attrName>
                                        </p:attrNameLst>
                                      </p:cBhvr>
                                      <p:tavLst>
                                        <p:tav tm="0">
                                          <p:val>
                                            <p:fltVal val="0"/>
                                          </p:val>
                                        </p:tav>
                                        <p:tav tm="100000">
                                          <p:val>
                                            <p:strVal val="#ppt_h"/>
                                          </p:val>
                                        </p:tav>
                                      </p:tavLst>
                                    </p:anim>
                                    <p:anim calcmode="lin" valueType="num">
                                      <p:cBhvr>
                                        <p:cTn id="26" dur="2000" fill="hold"/>
                                        <p:tgtEl>
                                          <p:spTgt spid="96300"/>
                                        </p:tgtEl>
                                        <p:attrNameLst>
                                          <p:attrName>style.rotation</p:attrName>
                                        </p:attrNameLst>
                                      </p:cBhvr>
                                      <p:tavLst>
                                        <p:tav tm="0">
                                          <p:val>
                                            <p:fltVal val="360"/>
                                          </p:val>
                                        </p:tav>
                                        <p:tav tm="100000">
                                          <p:val>
                                            <p:fltVal val="0"/>
                                          </p:val>
                                        </p:tav>
                                      </p:tavLst>
                                    </p:anim>
                                    <p:animEffect transition="in" filter="fade">
                                      <p:cBhvr>
                                        <p:cTn id="27" dur="2000"/>
                                        <p:tgtEl>
                                          <p:spTgt spid="96300"/>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115714"/>
                                        </p:tgtEl>
                                        <p:attrNameLst>
                                          <p:attrName>style.visibility</p:attrName>
                                        </p:attrNameLst>
                                      </p:cBhvr>
                                      <p:to>
                                        <p:strVal val="visible"/>
                                      </p:to>
                                    </p:set>
                                    <p:anim calcmode="lin" valueType="num">
                                      <p:cBhvr>
                                        <p:cTn id="32" dur="500" fill="hold"/>
                                        <p:tgtEl>
                                          <p:spTgt spid="115714"/>
                                        </p:tgtEl>
                                        <p:attrNameLst>
                                          <p:attrName>ppt_w</p:attrName>
                                        </p:attrNameLst>
                                      </p:cBhvr>
                                      <p:tavLst>
                                        <p:tav tm="0">
                                          <p:val>
                                            <p:fltVal val="0.000000"/>
                                          </p:val>
                                        </p:tav>
                                        <p:tav tm="100000">
                                          <p:val>
                                            <p:strVal val="#ppt_w"/>
                                          </p:val>
                                        </p:tav>
                                      </p:tavLst>
                                    </p:anim>
                                    <p:anim calcmode="lin" valueType="num">
                                      <p:cBhvr>
                                        <p:cTn id="33"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1000" fill="hold"/>
                                        <p:tgtEl>
                                          <p:spTgt spid="25"/>
                                        </p:tgtEl>
                                        <p:attrNameLst>
                                          <p:attrName>ppt_w</p:attrName>
                                        </p:attrNameLst>
                                      </p:cBhvr>
                                      <p:tavLst>
                                        <p:tav tm="0">
                                          <p:val>
                                            <p:strVal val="#ppt_w*0.70"/>
                                          </p:val>
                                        </p:tav>
                                        <p:tav tm="100000">
                                          <p:val>
                                            <p:strVal val="#ppt_w"/>
                                          </p:val>
                                        </p:tav>
                                      </p:tavLst>
                                    </p:anim>
                                    <p:anim calcmode="lin" valueType="num">
                                      <p:cBhvr>
                                        <p:cTn id="39" dur="1000" fill="hold"/>
                                        <p:tgtEl>
                                          <p:spTgt spid="25"/>
                                        </p:tgtEl>
                                        <p:attrNameLst>
                                          <p:attrName>ppt_h</p:attrName>
                                        </p:attrNameLst>
                                      </p:cBhvr>
                                      <p:tavLst>
                                        <p:tav tm="0">
                                          <p:val>
                                            <p:strVal val="#ppt_h"/>
                                          </p:val>
                                        </p:tav>
                                        <p:tav tm="100000">
                                          <p:val>
                                            <p:strVal val="#ppt_h"/>
                                          </p:val>
                                        </p:tav>
                                      </p:tavLst>
                                    </p:anim>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6300" name="Group 44"/>
          <p:cNvGrpSpPr/>
          <p:nvPr/>
        </p:nvGrpSpPr>
        <p:grpSpPr bwMode="auto">
          <a:xfrm>
            <a:off x="775313" y="2456672"/>
            <a:ext cx="2430835" cy="2429342"/>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chemeClr val="accent1"/>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组成</a:t>
              </a:r>
              <a:endParaRPr kumimoji="0" lang="zh-CN" altLang="en-US" sz="2400" b="1" i="0" u="none" strike="noStrike" kern="1200" cap="none" spc="0" normalizeH="0" baseline="0" noProof="0">
                <a:solidFill>
                  <a:schemeClr val="accent1"/>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2547620" y="314833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8" name="矩形 1"/>
          <p:cNvSpPr/>
          <p:nvPr/>
        </p:nvSpPr>
        <p:spPr>
          <a:xfrm>
            <a:off x="743903" y="63849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4283710" y="1280160"/>
            <a:ext cx="6807835" cy="4297680"/>
            <a:chOff x="6746" y="2016"/>
            <a:chExt cx="10721" cy="6768"/>
          </a:xfrm>
        </p:grpSpPr>
        <p:pic>
          <p:nvPicPr>
            <p:cNvPr id="9" name="图片 8" descr="131507583_91n"/>
            <p:cNvPicPr>
              <a:picLocks noChangeAspect="1"/>
            </p:cNvPicPr>
            <p:nvPr/>
          </p:nvPicPr>
          <p:blipFill>
            <a:blip r:embed="rId1"/>
            <a:srcRect l="8313" b="7815"/>
            <a:stretch>
              <a:fillRect/>
            </a:stretch>
          </p:blipFill>
          <p:spPr>
            <a:xfrm>
              <a:off x="6746" y="2016"/>
              <a:ext cx="10359" cy="6768"/>
            </a:xfrm>
            <a:prstGeom prst="rect">
              <a:avLst/>
            </a:prstGeom>
          </p:spPr>
        </p:pic>
        <p:cxnSp>
          <p:nvCxnSpPr>
            <p:cNvPr id="10" name="直接连接符 9"/>
            <p:cNvCxnSpPr/>
            <p:nvPr/>
          </p:nvCxnSpPr>
          <p:spPr>
            <a:xfrm>
              <a:off x="14981" y="5472"/>
              <a:ext cx="959"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5731" y="5186"/>
              <a:ext cx="1737" cy="482"/>
            </a:xfrm>
            <a:prstGeom prst="rect">
              <a:avLst/>
            </a:prstGeom>
            <a:noFill/>
          </p:spPr>
          <p:txBody>
            <a:bodyPr wrap="square" rtlCol="0">
              <a:spAutoFit/>
            </a:bodyPr>
            <a:p>
              <a:r>
                <a:rPr lang="zh-CN" altLang="en-US" sz="1400" b="1">
                  <a:solidFill>
                    <a:srgbClr val="2093FE"/>
                  </a:solidFill>
                  <a:latin typeface="黑体" panose="02010609060101010101" pitchFamily="2" charset="-122"/>
                  <a:ea typeface="黑体" panose="02010609060101010101" pitchFamily="2" charset="-122"/>
                </a:rPr>
                <a:t>进气总管</a:t>
              </a:r>
              <a:endParaRPr lang="zh-CN" altLang="en-US" sz="1400" b="1">
                <a:solidFill>
                  <a:srgbClr val="2093FE"/>
                </a:solidFill>
                <a:latin typeface="黑体" panose="02010609060101010101" pitchFamily="2" charset="-122"/>
                <a:ea typeface="黑体" panose="02010609060101010101" pitchFamily="2" charset="-122"/>
              </a:endParaRPr>
            </a:p>
          </p:txBody>
        </p:sp>
        <p:cxnSp>
          <p:nvCxnSpPr>
            <p:cNvPr id="2" name="直接连接符 1"/>
            <p:cNvCxnSpPr/>
            <p:nvPr/>
          </p:nvCxnSpPr>
          <p:spPr>
            <a:xfrm>
              <a:off x="8934" y="3760"/>
              <a:ext cx="428" cy="433"/>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798" y="3278"/>
              <a:ext cx="1737" cy="482"/>
            </a:xfrm>
            <a:prstGeom prst="rect">
              <a:avLst/>
            </a:prstGeom>
            <a:noFill/>
          </p:spPr>
          <p:txBody>
            <a:bodyPr wrap="square" rtlCol="0">
              <a:spAutoFit/>
            </a:bodyPr>
            <a:p>
              <a:r>
                <a:rPr lang="zh-CN" altLang="en-US" sz="1400" b="1">
                  <a:solidFill>
                    <a:srgbClr val="2093FE"/>
                  </a:solidFill>
                  <a:latin typeface="黑体" panose="02010609060101010101" pitchFamily="2" charset="-122"/>
                  <a:ea typeface="黑体" panose="02010609060101010101" pitchFamily="2" charset="-122"/>
                </a:rPr>
                <a:t>进气总管</a:t>
              </a:r>
              <a:endParaRPr lang="zh-CN" altLang="en-US" sz="1400" b="1">
                <a:solidFill>
                  <a:srgbClr val="2093FE"/>
                </a:solidFill>
                <a:latin typeface="黑体" panose="02010609060101010101" pitchFamily="2" charset="-122"/>
                <a:ea typeface="黑体" panose="02010609060101010101" pitchFamily="2" charset="-122"/>
              </a:endParaRPr>
            </a:p>
          </p:txBody>
        </p:sp>
      </p:grpSp>
      <p:sp>
        <p:nvSpPr>
          <p:cNvPr id="6" name="圆角矩形 5"/>
          <p:cNvSpPr/>
          <p:nvPr/>
        </p:nvSpPr>
        <p:spPr>
          <a:xfrm>
            <a:off x="7960995" y="4135120"/>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4178935" y="3599180"/>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7280910" y="1651635"/>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4842510" y="1936750"/>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9880600" y="3185160"/>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8559800" y="1651635"/>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15714"/>
                                        </p:tgtEl>
                                        <p:attrNameLst>
                                          <p:attrName>style.visibility</p:attrName>
                                        </p:attrNameLst>
                                      </p:cBhvr>
                                      <p:to>
                                        <p:strVal val="visible"/>
                                      </p:to>
                                    </p:set>
                                    <p:anim calcmode="lin" valueType="num">
                                      <p:cBhvr>
                                        <p:cTn id="15" dur="500" fill="hold"/>
                                        <p:tgtEl>
                                          <p:spTgt spid="115714"/>
                                        </p:tgtEl>
                                        <p:attrNameLst>
                                          <p:attrName>ppt_w</p:attrName>
                                        </p:attrNameLst>
                                      </p:cBhvr>
                                      <p:tavLst>
                                        <p:tav tm="0">
                                          <p:val>
                                            <p:fltVal val="0.000000"/>
                                          </p:val>
                                        </p:tav>
                                        <p:tav tm="100000">
                                          <p:val>
                                            <p:strVal val="#ppt_w"/>
                                          </p:val>
                                        </p:tav>
                                      </p:tavLst>
                                    </p:anim>
                                    <p:anim calcmode="lin" valueType="num">
                                      <p:cBhvr>
                                        <p:cTn id="16"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heel(1)">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xit" presetSubtype="8" fill="hold" grpId="0" nodeType="clickEffect">
                                  <p:stCondLst>
                                    <p:cond delay="0"/>
                                  </p:stCondLst>
                                  <p:childTnLst>
                                    <p:animEffect transition="out" filter="wipe(left)">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2" presetClass="exit" presetSubtype="8" fill="hold" grpId="0" nodeType="clickEffect">
                                  <p:stCondLst>
                                    <p:cond delay="0"/>
                                  </p:stCondLst>
                                  <p:childTnLst>
                                    <p:animEffect transition="out" filter="wipe(left)">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xit" presetSubtype="8" fill="hold" grpId="0" nodeType="clickEffect">
                                  <p:stCondLst>
                                    <p:cond delay="0"/>
                                  </p:stCondLst>
                                  <p:childTnLst>
                                    <p:animEffect transition="out" filter="wipe(left)">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8" fill="hold" grpId="0" nodeType="clickEffect">
                                  <p:stCondLst>
                                    <p:cond delay="0"/>
                                  </p:stCondLst>
                                  <p:childTnLst>
                                    <p:animEffect transition="out" filter="wipe(left)">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22" presetClass="exit" presetSubtype="8" fill="hold" grpId="0" nodeType="withEffect">
                                  <p:stCondLst>
                                    <p:cond delay="0"/>
                                  </p:stCondLst>
                                  <p:childTnLst>
                                    <p:animEffect transition="out" filter="wipe(left)">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2" presetClass="exit" presetSubtype="8" fill="hold" grpId="0" nodeType="clickEffect">
                                  <p:stCondLst>
                                    <p:cond delay="0"/>
                                  </p:stCondLst>
                                  <p:childTnLst>
                                    <p:animEffect transition="out" filter="wipe(left)">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6" grpId="0" bldLvl="0" animBg="1"/>
      <p:bldP spid="8" grpId="0" bldLvl="0" animBg="1"/>
      <p:bldP spid="12" grpId="0" bldLvl="0" animBg="1"/>
      <p:bldP spid="13" grpId="0" bldLvl="0" animBg="1"/>
      <p:bldP spid="14" grpId="0" bldLvl="0" animBg="1"/>
      <p:bldP spid="1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6300" name="Group 44"/>
          <p:cNvGrpSpPr/>
          <p:nvPr/>
        </p:nvGrpSpPr>
        <p:grpSpPr bwMode="auto">
          <a:xfrm>
            <a:off x="744198" y="2458577"/>
            <a:ext cx="2430835" cy="2429342"/>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chemeClr val="accent1"/>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按进气方式不同分类</a:t>
              </a:r>
              <a:endParaRPr kumimoji="0" lang="zh-CN" altLang="en-US" sz="2400" b="1" i="0" u="none" strike="noStrike" kern="1200" cap="none" spc="0" normalizeH="0" baseline="0" noProof="0">
                <a:solidFill>
                  <a:schemeClr val="accent1"/>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2485390" y="315468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25" name="组合 24"/>
          <p:cNvGrpSpPr/>
          <p:nvPr/>
        </p:nvGrpSpPr>
        <p:grpSpPr>
          <a:xfrm>
            <a:off x="4721860" y="2458720"/>
            <a:ext cx="6312535" cy="976630"/>
            <a:chOff x="8427" y="1701"/>
            <a:chExt cx="9314" cy="1262"/>
          </a:xfrm>
        </p:grpSpPr>
        <p:sp>
          <p:nvSpPr>
            <p:cNvPr id="23" name="圆角矩形 45063"/>
            <p:cNvSpPr/>
            <p:nvPr/>
          </p:nvSpPr>
          <p:spPr>
            <a:xfrm>
              <a:off x="8427" y="1701"/>
              <a:ext cx="8750" cy="1262"/>
            </a:xfrm>
            <a:prstGeom prst="roundRect">
              <a:avLst>
                <a:gd name="adj" fmla="val 11505"/>
              </a:avLst>
            </a:prstGeom>
            <a:gradFill rotWithShape="1">
              <a:gsLst>
                <a:gs pos="0">
                  <a:schemeClr val="hlink"/>
                </a:gs>
                <a:gs pos="100000">
                  <a:srgbClr val="FFFFFF">
                    <a:alpha val="0"/>
                  </a:srgbClr>
                </a:gs>
              </a:gsLst>
              <a:lin ang="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8427" y="1790"/>
              <a:ext cx="9314" cy="953"/>
            </a:xfrm>
            <a:prstGeom prst="rect">
              <a:avLst/>
            </a:prstGeom>
            <a:noFill/>
          </p:spPr>
          <p:txBody>
            <a:bodyPr wrap="square" rtlCol="0">
              <a:spAutoFit/>
            </a:bodyPr>
            <a:p>
              <a:pPr>
                <a:lnSpc>
                  <a:spcPct val="150000"/>
                </a:lnSpc>
              </a:pPr>
              <a:r>
                <a:rPr lang="en-US" altLang="zh-CN" sz="2800">
                  <a:latin typeface="微软雅黑" panose="020B0503020204020204" charset="-122"/>
                  <a:ea typeface="微软雅黑" panose="020B0503020204020204" charset="-122"/>
                </a:rPr>
                <a:t>L </a:t>
              </a:r>
              <a:r>
                <a:rPr lang="zh-CN" altLang="en-US" sz="2800">
                  <a:latin typeface="微软雅黑" panose="020B0503020204020204" charset="-122"/>
                  <a:ea typeface="微软雅黑" panose="020B0503020204020204" charset="-122"/>
                </a:rPr>
                <a:t>型 ，即</a:t>
              </a:r>
              <a:r>
                <a:rPr lang="en-US" altLang="zh-CN" sz="2800">
                  <a:latin typeface="微软雅黑" panose="020B0503020204020204" charset="-122"/>
                  <a:ea typeface="微软雅黑" panose="020B0503020204020204" charset="-122"/>
                </a:rPr>
                <a:t>“</a:t>
              </a:r>
              <a:r>
                <a:rPr lang="zh-CN" altLang="zh-CN" sz="2800">
                  <a:latin typeface="微软雅黑" panose="020B0503020204020204" charset="-122"/>
                  <a:ea typeface="微软雅黑" panose="020B0503020204020204" charset="-122"/>
                </a:rPr>
                <a:t>直接型</a:t>
              </a:r>
              <a:r>
                <a:rPr lang="en-US" altLang="zh-CN" sz="2800">
                  <a:latin typeface="微软雅黑" panose="020B0503020204020204" charset="-122"/>
                  <a:ea typeface="微软雅黑" panose="020B0503020204020204" charset="-122"/>
                </a:rPr>
                <a:t>”</a:t>
              </a:r>
              <a:endParaRPr lang="en-US" altLang="zh-CN" sz="2800">
                <a:latin typeface="微软雅黑" panose="020B0503020204020204" charset="-122"/>
                <a:ea typeface="微软雅黑" panose="020B0503020204020204" charset="-122"/>
              </a:endParaRPr>
            </a:p>
          </p:txBody>
        </p:sp>
      </p:grpSp>
      <p:sp>
        <p:nvSpPr>
          <p:cNvPr id="18" name="矩形 1"/>
          <p:cNvSpPr/>
          <p:nvPr/>
        </p:nvSpPr>
        <p:spPr>
          <a:xfrm>
            <a:off x="743903" y="63849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4721860" y="3692884"/>
            <a:ext cx="6312535" cy="976630"/>
            <a:chOff x="8427" y="1635"/>
            <a:chExt cx="9314" cy="1262"/>
          </a:xfrm>
        </p:grpSpPr>
        <p:sp>
          <p:nvSpPr>
            <p:cNvPr id="4" name="圆角矩形 45063"/>
            <p:cNvSpPr/>
            <p:nvPr/>
          </p:nvSpPr>
          <p:spPr>
            <a:xfrm>
              <a:off x="8427" y="1635"/>
              <a:ext cx="8750" cy="1262"/>
            </a:xfrm>
            <a:prstGeom prst="roundRect">
              <a:avLst>
                <a:gd name="adj" fmla="val 11505"/>
              </a:avLst>
            </a:prstGeom>
            <a:gradFill rotWithShape="1">
              <a:gsLst>
                <a:gs pos="0">
                  <a:schemeClr val="hlink"/>
                </a:gs>
                <a:gs pos="100000">
                  <a:srgbClr val="FFFFFF">
                    <a:alpha val="0"/>
                  </a:srgbClr>
                </a:gs>
              </a:gsLst>
              <a:lin ang="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5" name="文本框 4"/>
            <p:cNvSpPr txBox="1"/>
            <p:nvPr/>
          </p:nvSpPr>
          <p:spPr>
            <a:xfrm>
              <a:off x="8427" y="1790"/>
              <a:ext cx="9314" cy="953"/>
            </a:xfrm>
            <a:prstGeom prst="rect">
              <a:avLst/>
            </a:prstGeom>
            <a:noFill/>
          </p:spPr>
          <p:txBody>
            <a:bodyPr wrap="square" rtlCol="0">
              <a:spAutoFit/>
            </a:bodyPr>
            <a:p>
              <a:pPr>
                <a:lnSpc>
                  <a:spcPct val="150000"/>
                </a:lnSpc>
              </a:pPr>
              <a:r>
                <a:rPr lang="en-US" altLang="zh-CN" sz="2800">
                  <a:latin typeface="微软雅黑" panose="020B0503020204020204" charset="-122"/>
                  <a:ea typeface="微软雅黑" panose="020B0503020204020204" charset="-122"/>
                </a:rPr>
                <a:t>D </a:t>
              </a:r>
              <a:r>
                <a:rPr lang="zh-CN" altLang="en-US" sz="2800">
                  <a:latin typeface="微软雅黑" panose="020B0503020204020204" charset="-122"/>
                  <a:ea typeface="微软雅黑" panose="020B0503020204020204" charset="-122"/>
                </a:rPr>
                <a:t>型 ，即</a:t>
              </a:r>
              <a:r>
                <a:rPr lang="en-US" altLang="zh-CN" sz="2800">
                  <a:latin typeface="微软雅黑" panose="020B0503020204020204" charset="-122"/>
                  <a:ea typeface="微软雅黑" panose="020B0503020204020204" charset="-122"/>
                </a:rPr>
                <a:t>“</a:t>
              </a:r>
              <a:r>
                <a:rPr lang="zh-CN" altLang="en-US" sz="2800">
                  <a:latin typeface="微软雅黑" panose="020B0503020204020204" charset="-122"/>
                  <a:ea typeface="微软雅黑" panose="020B0503020204020204" charset="-122"/>
                </a:rPr>
                <a:t>间接</a:t>
              </a:r>
              <a:r>
                <a:rPr lang="zh-CN" altLang="zh-CN" sz="2800">
                  <a:latin typeface="微软雅黑" panose="020B0503020204020204" charset="-122"/>
                  <a:ea typeface="微软雅黑" panose="020B0503020204020204" charset="-122"/>
                </a:rPr>
                <a:t>型</a:t>
              </a:r>
              <a:r>
                <a:rPr lang="en-US" altLang="zh-CN" sz="2800">
                  <a:latin typeface="微软雅黑" panose="020B0503020204020204" charset="-122"/>
                  <a:ea typeface="微软雅黑" panose="020B0503020204020204" charset="-122"/>
                </a:rPr>
                <a:t>”</a:t>
              </a:r>
              <a:endParaRPr lang="en-US" altLang="zh-CN" sz="2800">
                <a:latin typeface="微软雅黑" panose="020B0503020204020204" charset="-122"/>
                <a:ea typeface="微软雅黑" panose="020B0503020204020204" charset="-122"/>
              </a:endParaRP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15714"/>
                                        </p:tgtEl>
                                        <p:attrNameLst>
                                          <p:attrName>style.visibility</p:attrName>
                                        </p:attrNameLst>
                                      </p:cBhvr>
                                      <p:to>
                                        <p:strVal val="visible"/>
                                      </p:to>
                                    </p:set>
                                    <p:anim calcmode="lin" valueType="num">
                                      <p:cBhvr>
                                        <p:cTn id="15" dur="500" fill="hold"/>
                                        <p:tgtEl>
                                          <p:spTgt spid="115714"/>
                                        </p:tgtEl>
                                        <p:attrNameLst>
                                          <p:attrName>ppt_w</p:attrName>
                                        </p:attrNameLst>
                                      </p:cBhvr>
                                      <p:tavLst>
                                        <p:tav tm="0">
                                          <p:val>
                                            <p:fltVal val="0.000000"/>
                                          </p:val>
                                        </p:tav>
                                        <p:tav tm="100000">
                                          <p:val>
                                            <p:strVal val="#ppt_w"/>
                                          </p:val>
                                        </p:tav>
                                      </p:tavLst>
                                    </p:anim>
                                    <p:anim calcmode="lin" valueType="num">
                                      <p:cBhvr>
                                        <p:cTn id="16"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strVal val="#ppt_w*0.70"/>
                                          </p:val>
                                        </p:tav>
                                        <p:tav tm="100000">
                                          <p:val>
                                            <p:strVal val="#ppt_w"/>
                                          </p:val>
                                        </p:tav>
                                      </p:tavLst>
                                    </p:anim>
                                    <p:anim calcmode="lin" valueType="num">
                                      <p:cBhvr>
                                        <p:cTn id="22" dur="1000" fill="hold"/>
                                        <p:tgtEl>
                                          <p:spTgt spid="25"/>
                                        </p:tgtEl>
                                        <p:attrNameLst>
                                          <p:attrName>ppt_h</p:attrName>
                                        </p:attrNameLst>
                                      </p:cBhvr>
                                      <p:tavLst>
                                        <p:tav tm="0">
                                          <p:val>
                                            <p:strVal val="#ppt_h"/>
                                          </p:val>
                                        </p:tav>
                                        <p:tav tm="100000">
                                          <p:val>
                                            <p:strVal val="#ppt_h"/>
                                          </p:val>
                                        </p:tav>
                                      </p:tavLst>
                                    </p:anim>
                                    <p:animEffect transition="in" filter="fade">
                                      <p:cBhvr>
                                        <p:cTn id="23" dur="10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strVal val="#ppt_w*0.70"/>
                                          </p:val>
                                        </p:tav>
                                        <p:tav tm="100000">
                                          <p:val>
                                            <p:strVal val="#ppt_w"/>
                                          </p:val>
                                        </p:tav>
                                      </p:tavLst>
                                    </p:anim>
                                    <p:anim calcmode="lin" valueType="num">
                                      <p:cBhvr>
                                        <p:cTn id="29" dur="1000" fill="hold"/>
                                        <p:tgtEl>
                                          <p:spTgt spid="2"/>
                                        </p:tgtEl>
                                        <p:attrNameLst>
                                          <p:attrName>ppt_h</p:attrName>
                                        </p:attrNameLst>
                                      </p:cBhvr>
                                      <p:tavLst>
                                        <p:tav tm="0">
                                          <p:val>
                                            <p:strVal val="#ppt_h"/>
                                          </p:val>
                                        </p:tav>
                                        <p:tav tm="100000">
                                          <p:val>
                                            <p:strVal val="#ppt_h"/>
                                          </p:val>
                                        </p:tav>
                                      </p:tavLst>
                                    </p:anim>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流程图: 可选过程 27"/>
          <p:cNvSpPr/>
          <p:nvPr/>
        </p:nvSpPr>
        <p:spPr>
          <a:xfrm>
            <a:off x="744220" y="1589405"/>
            <a:ext cx="10288270" cy="2255520"/>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endParaRPr lang="zh-CN" altLang="en-US" sz="2000" b="1" dirty="0">
              <a:latin typeface="微软雅黑" panose="020B0503020204020204" charset="-122"/>
              <a:ea typeface="微软雅黑" panose="020B0503020204020204" charset="-122"/>
              <a:sym typeface="+mn-ea"/>
            </a:endParaRPr>
          </a:p>
        </p:txBody>
      </p:sp>
      <p:sp>
        <p:nvSpPr>
          <p:cNvPr id="18" name="矩形 1"/>
          <p:cNvSpPr/>
          <p:nvPr/>
        </p:nvSpPr>
        <p:spPr>
          <a:xfrm>
            <a:off x="743903" y="48228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 name="流程图: 可选过程 1"/>
          <p:cNvSpPr/>
          <p:nvPr/>
        </p:nvSpPr>
        <p:spPr>
          <a:xfrm>
            <a:off x="1372235" y="2118360"/>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空气滤清器</a:t>
            </a:r>
            <a:endParaRPr lang="zh-CN" altLang="en-US" sz="2000" b="1" dirty="0">
              <a:latin typeface="微软雅黑" panose="020B0503020204020204" charset="-122"/>
              <a:ea typeface="微软雅黑" panose="020B0503020204020204" charset="-122"/>
              <a:sym typeface="+mn-ea"/>
            </a:endParaRPr>
          </a:p>
        </p:txBody>
      </p:sp>
      <p:sp>
        <p:nvSpPr>
          <p:cNvPr id="4" name="圆角矩形 45063"/>
          <p:cNvSpPr/>
          <p:nvPr/>
        </p:nvSpPr>
        <p:spPr>
          <a:xfrm>
            <a:off x="1231265" y="1388745"/>
            <a:ext cx="1532255" cy="538480"/>
          </a:xfrm>
          <a:prstGeom prst="roundRect">
            <a:avLst>
              <a:gd name="adj" fmla="val 11505"/>
            </a:avLst>
          </a:prstGeom>
          <a:gradFill rotWithShape="1">
            <a:gsLst>
              <a:gs pos="100000">
                <a:schemeClr val="hlink"/>
              </a:gs>
              <a:gs pos="100000">
                <a:srgbClr val="FFFFFF">
                  <a:alpha val="0"/>
                </a:srgbClr>
              </a:gs>
            </a:gsLst>
            <a:lin ang="0" scaled="0"/>
          </a:gradFill>
          <a:ln w="9525">
            <a:solidFill>
              <a:schemeClr val="tx1"/>
            </a:solidFill>
            <a:prstDash val="sysDash"/>
          </a:ln>
        </p:spPr>
        <p:txBody>
          <a:bodyPr anchor="t"/>
          <a:p>
            <a:pPr algn="ctr"/>
            <a:r>
              <a:rPr lang="en-US" altLang="zh-CN" sz="2800">
                <a:latin typeface="微软雅黑" panose="020B0503020204020204" charset="-122"/>
                <a:ea typeface="微软雅黑" panose="020B0503020204020204" charset="-122"/>
                <a:sym typeface="+mn-ea"/>
              </a:rPr>
              <a:t>L  </a:t>
            </a:r>
            <a:r>
              <a:rPr lang="zh-CN" altLang="en-US" sz="2800">
                <a:latin typeface="微软雅黑" panose="020B0503020204020204" charset="-122"/>
                <a:ea typeface="微软雅黑" panose="020B0503020204020204" charset="-122"/>
                <a:sym typeface="+mn-ea"/>
              </a:rPr>
              <a:t>型</a:t>
            </a:r>
            <a:endParaRPr lang="zh-CN" altLang="en-US" sz="2800">
              <a:latin typeface="微软雅黑" panose="020B0503020204020204" charset="-122"/>
              <a:ea typeface="微软雅黑" panose="020B0503020204020204" charset="-122"/>
              <a:sym typeface="+mn-ea"/>
            </a:endParaRPr>
          </a:p>
        </p:txBody>
      </p:sp>
      <p:cxnSp>
        <p:nvCxnSpPr>
          <p:cNvPr id="6" name="直接箭头连接符 5"/>
          <p:cNvCxnSpPr/>
          <p:nvPr/>
        </p:nvCxnSpPr>
        <p:spPr>
          <a:xfrm flipV="1">
            <a:off x="2990215" y="2413000"/>
            <a:ext cx="288290" cy="190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流程图: 可选过程 6"/>
          <p:cNvSpPr/>
          <p:nvPr/>
        </p:nvSpPr>
        <p:spPr>
          <a:xfrm>
            <a:off x="3377565" y="2123440"/>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空气流量计</a:t>
            </a:r>
            <a:endParaRPr lang="zh-CN" altLang="en-US" sz="2000" b="1" dirty="0">
              <a:latin typeface="微软雅黑" panose="020B0503020204020204" charset="-122"/>
              <a:ea typeface="微软雅黑" panose="020B0503020204020204" charset="-122"/>
              <a:sym typeface="+mn-ea"/>
            </a:endParaRPr>
          </a:p>
        </p:txBody>
      </p:sp>
      <p:cxnSp>
        <p:nvCxnSpPr>
          <p:cNvPr id="8" name="直接箭头连接符 7"/>
          <p:cNvCxnSpPr/>
          <p:nvPr/>
        </p:nvCxnSpPr>
        <p:spPr>
          <a:xfrm flipV="1">
            <a:off x="4886325" y="2414905"/>
            <a:ext cx="288290" cy="190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5174615" y="2118360"/>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节气门体</a:t>
            </a:r>
            <a:endParaRPr lang="zh-CN" altLang="en-US" sz="2000" b="1" dirty="0">
              <a:latin typeface="微软雅黑" panose="020B0503020204020204" charset="-122"/>
              <a:ea typeface="微软雅黑" panose="020B0503020204020204" charset="-122"/>
              <a:sym typeface="+mn-ea"/>
            </a:endParaRPr>
          </a:p>
        </p:txBody>
      </p:sp>
      <p:cxnSp>
        <p:nvCxnSpPr>
          <p:cNvPr id="10" name="直接箭头连接符 9"/>
          <p:cNvCxnSpPr/>
          <p:nvPr/>
        </p:nvCxnSpPr>
        <p:spPr>
          <a:xfrm flipV="1">
            <a:off x="6795135" y="2407920"/>
            <a:ext cx="288290" cy="190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肘形连接符 21"/>
          <p:cNvCxnSpPr>
            <a:endCxn id="23" idx="1"/>
          </p:cNvCxnSpPr>
          <p:nvPr/>
        </p:nvCxnSpPr>
        <p:spPr>
          <a:xfrm rot="5400000" flipV="1">
            <a:off x="4599940" y="2869565"/>
            <a:ext cx="986790" cy="162560"/>
          </a:xfrm>
          <a:prstGeom prst="bentConnector2">
            <a:avLst/>
          </a:prstGeom>
        </p:spPr>
        <p:style>
          <a:lnRef idx="1">
            <a:schemeClr val="dk1"/>
          </a:lnRef>
          <a:fillRef idx="0">
            <a:schemeClr val="dk1"/>
          </a:fillRef>
          <a:effectRef idx="0">
            <a:schemeClr val="dk1"/>
          </a:effectRef>
          <a:fontRef idx="minor">
            <a:schemeClr val="tx1"/>
          </a:fontRef>
        </p:style>
      </p:cxnSp>
      <p:sp>
        <p:nvSpPr>
          <p:cNvPr id="23" name="流程图: 可选过程 22"/>
          <p:cNvSpPr/>
          <p:nvPr/>
        </p:nvSpPr>
        <p:spPr>
          <a:xfrm>
            <a:off x="5174615" y="3153410"/>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怠速控制</a:t>
            </a:r>
            <a:endParaRPr lang="zh-CN" altLang="en-US" sz="2000" b="1" dirty="0">
              <a:latin typeface="微软雅黑" panose="020B0503020204020204" charset="-122"/>
              <a:ea typeface="微软雅黑" panose="020B0503020204020204" charset="-122"/>
              <a:sym typeface="+mn-ea"/>
            </a:endParaRPr>
          </a:p>
        </p:txBody>
      </p:sp>
      <p:cxnSp>
        <p:nvCxnSpPr>
          <p:cNvPr id="24" name="肘形连接符 23"/>
          <p:cNvCxnSpPr>
            <a:stCxn id="23" idx="3"/>
          </p:cNvCxnSpPr>
          <p:nvPr/>
        </p:nvCxnSpPr>
        <p:spPr>
          <a:xfrm flipV="1">
            <a:off x="6683375" y="2444115"/>
            <a:ext cx="264795" cy="1000125"/>
          </a:xfrm>
          <a:prstGeom prst="bentConnector2">
            <a:avLst/>
          </a:prstGeom>
          <a:ln>
            <a:tailEnd type="arrow" w="med" len="med"/>
          </a:ln>
        </p:spPr>
        <p:style>
          <a:lnRef idx="1">
            <a:schemeClr val="dk1"/>
          </a:lnRef>
          <a:fillRef idx="0">
            <a:schemeClr val="dk1"/>
          </a:fillRef>
          <a:effectRef idx="0">
            <a:schemeClr val="dk1"/>
          </a:effectRef>
          <a:fontRef idx="minor">
            <a:schemeClr val="tx1"/>
          </a:fontRef>
        </p:style>
      </p:cxnSp>
      <p:sp>
        <p:nvSpPr>
          <p:cNvPr id="25" name="流程图: 可选过程 24"/>
          <p:cNvSpPr/>
          <p:nvPr/>
        </p:nvSpPr>
        <p:spPr>
          <a:xfrm>
            <a:off x="7179945" y="2118360"/>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进气总管</a:t>
            </a:r>
            <a:endParaRPr lang="zh-CN" altLang="en-US" sz="2000" b="1" dirty="0">
              <a:latin typeface="微软雅黑" panose="020B0503020204020204" charset="-122"/>
              <a:ea typeface="微软雅黑" panose="020B0503020204020204" charset="-122"/>
              <a:sym typeface="+mn-ea"/>
            </a:endParaRPr>
          </a:p>
        </p:txBody>
      </p:sp>
      <p:cxnSp>
        <p:nvCxnSpPr>
          <p:cNvPr id="26" name="直接箭头连接符 25"/>
          <p:cNvCxnSpPr/>
          <p:nvPr/>
        </p:nvCxnSpPr>
        <p:spPr>
          <a:xfrm flipV="1">
            <a:off x="8831580" y="2409825"/>
            <a:ext cx="288290" cy="190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流程图: 可选过程 26"/>
          <p:cNvSpPr/>
          <p:nvPr/>
        </p:nvSpPr>
        <p:spPr>
          <a:xfrm>
            <a:off x="9304655" y="2125345"/>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进气歧管</a:t>
            </a:r>
            <a:endParaRPr lang="zh-CN" altLang="en-US" sz="2000" b="1" dirty="0">
              <a:latin typeface="微软雅黑" panose="020B0503020204020204" charset="-122"/>
              <a:ea typeface="微软雅黑" panose="020B0503020204020204" charset="-122"/>
              <a:sym typeface="+mn-ea"/>
            </a:endParaRPr>
          </a:p>
        </p:txBody>
      </p:sp>
      <p:sp>
        <p:nvSpPr>
          <p:cNvPr id="30" name="流程图: 可选过程 29"/>
          <p:cNvSpPr/>
          <p:nvPr/>
        </p:nvSpPr>
        <p:spPr>
          <a:xfrm>
            <a:off x="784860" y="4163060"/>
            <a:ext cx="10288270" cy="2240280"/>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endParaRPr lang="zh-CN" altLang="en-US" sz="2000" b="1" dirty="0">
              <a:latin typeface="微软雅黑" panose="020B0503020204020204" charset="-122"/>
              <a:ea typeface="微软雅黑" panose="020B0503020204020204" charset="-122"/>
              <a:sym typeface="+mn-ea"/>
            </a:endParaRPr>
          </a:p>
        </p:txBody>
      </p:sp>
      <p:sp>
        <p:nvSpPr>
          <p:cNvPr id="31" name="流程图: 可选过程 30"/>
          <p:cNvSpPr/>
          <p:nvPr/>
        </p:nvSpPr>
        <p:spPr>
          <a:xfrm>
            <a:off x="1412875" y="4692015"/>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空气滤清器</a:t>
            </a:r>
            <a:endParaRPr lang="zh-CN" altLang="en-US" sz="2000" b="1" dirty="0">
              <a:latin typeface="微软雅黑" panose="020B0503020204020204" charset="-122"/>
              <a:ea typeface="微软雅黑" panose="020B0503020204020204" charset="-122"/>
              <a:sym typeface="+mn-ea"/>
            </a:endParaRPr>
          </a:p>
        </p:txBody>
      </p:sp>
      <p:sp>
        <p:nvSpPr>
          <p:cNvPr id="32" name="圆角矩形 45063"/>
          <p:cNvSpPr/>
          <p:nvPr/>
        </p:nvSpPr>
        <p:spPr>
          <a:xfrm>
            <a:off x="1271905" y="3962400"/>
            <a:ext cx="1532255" cy="538480"/>
          </a:xfrm>
          <a:prstGeom prst="roundRect">
            <a:avLst>
              <a:gd name="adj" fmla="val 11505"/>
            </a:avLst>
          </a:prstGeom>
          <a:gradFill rotWithShape="1">
            <a:gsLst>
              <a:gs pos="100000">
                <a:schemeClr val="hlink"/>
              </a:gs>
              <a:gs pos="100000">
                <a:srgbClr val="FFFFFF">
                  <a:alpha val="0"/>
                </a:srgbClr>
              </a:gs>
            </a:gsLst>
            <a:lin ang="0" scaled="0"/>
          </a:gradFill>
          <a:ln w="9525">
            <a:solidFill>
              <a:schemeClr val="tx1"/>
            </a:solidFill>
            <a:prstDash val="sysDash"/>
          </a:ln>
        </p:spPr>
        <p:txBody>
          <a:bodyPr anchor="t"/>
          <a:p>
            <a:pPr algn="ctr"/>
            <a:r>
              <a:rPr lang="en-US" altLang="zh-CN" sz="2800">
                <a:latin typeface="微软雅黑" panose="020B0503020204020204" charset="-122"/>
                <a:ea typeface="微软雅黑" panose="020B0503020204020204" charset="-122"/>
                <a:sym typeface="+mn-ea"/>
              </a:rPr>
              <a:t>D </a:t>
            </a:r>
            <a:r>
              <a:rPr lang="zh-CN" altLang="en-US" sz="2800">
                <a:latin typeface="微软雅黑" panose="020B0503020204020204" charset="-122"/>
                <a:ea typeface="微软雅黑" panose="020B0503020204020204" charset="-122"/>
                <a:sym typeface="+mn-ea"/>
              </a:rPr>
              <a:t>型</a:t>
            </a:r>
            <a:endParaRPr lang="zh-CN" altLang="en-US" sz="2800">
              <a:latin typeface="微软雅黑" panose="020B0503020204020204" charset="-122"/>
              <a:ea typeface="微软雅黑" panose="020B0503020204020204" charset="-122"/>
              <a:sym typeface="+mn-ea"/>
            </a:endParaRPr>
          </a:p>
        </p:txBody>
      </p:sp>
      <p:cxnSp>
        <p:nvCxnSpPr>
          <p:cNvPr id="33" name="直接箭头连接符 32"/>
          <p:cNvCxnSpPr/>
          <p:nvPr/>
        </p:nvCxnSpPr>
        <p:spPr>
          <a:xfrm flipV="1">
            <a:off x="3030855" y="4984115"/>
            <a:ext cx="442595" cy="444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流程图: 可选过程 35"/>
          <p:cNvSpPr/>
          <p:nvPr/>
        </p:nvSpPr>
        <p:spPr>
          <a:xfrm>
            <a:off x="3543935" y="4699000"/>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节气门体</a:t>
            </a:r>
            <a:endParaRPr lang="zh-CN" altLang="en-US" sz="2000" b="1" dirty="0">
              <a:latin typeface="微软雅黑" panose="020B0503020204020204" charset="-122"/>
              <a:ea typeface="微软雅黑" panose="020B0503020204020204" charset="-122"/>
              <a:sym typeface="+mn-ea"/>
            </a:endParaRPr>
          </a:p>
        </p:txBody>
      </p:sp>
      <p:cxnSp>
        <p:nvCxnSpPr>
          <p:cNvPr id="37" name="直接箭头连接符 36"/>
          <p:cNvCxnSpPr/>
          <p:nvPr/>
        </p:nvCxnSpPr>
        <p:spPr>
          <a:xfrm flipV="1">
            <a:off x="5174615" y="4988560"/>
            <a:ext cx="629920" cy="254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rot="5400000" flipV="1">
            <a:off x="2866390" y="5393690"/>
            <a:ext cx="986790" cy="162560"/>
          </a:xfrm>
          <a:prstGeom prst="bentConnector2">
            <a:avLst/>
          </a:prstGeom>
        </p:spPr>
        <p:style>
          <a:lnRef idx="1">
            <a:schemeClr val="dk1"/>
          </a:lnRef>
          <a:fillRef idx="0">
            <a:schemeClr val="dk1"/>
          </a:fillRef>
          <a:effectRef idx="0">
            <a:schemeClr val="dk1"/>
          </a:effectRef>
          <a:fontRef idx="minor">
            <a:schemeClr val="tx1"/>
          </a:fontRef>
        </p:style>
      </p:cxnSp>
      <p:sp>
        <p:nvSpPr>
          <p:cNvPr id="39" name="流程图: 可选过程 38"/>
          <p:cNvSpPr/>
          <p:nvPr/>
        </p:nvSpPr>
        <p:spPr>
          <a:xfrm>
            <a:off x="3543935" y="5633085"/>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怠速控制</a:t>
            </a:r>
            <a:endParaRPr lang="zh-CN" altLang="en-US" sz="2000" b="1" dirty="0">
              <a:latin typeface="微软雅黑" panose="020B0503020204020204" charset="-122"/>
              <a:ea typeface="微软雅黑" panose="020B0503020204020204" charset="-122"/>
              <a:sym typeface="+mn-ea"/>
            </a:endParaRPr>
          </a:p>
        </p:txBody>
      </p:sp>
      <p:cxnSp>
        <p:nvCxnSpPr>
          <p:cNvPr id="40" name="肘形连接符 39"/>
          <p:cNvCxnSpPr/>
          <p:nvPr/>
        </p:nvCxnSpPr>
        <p:spPr>
          <a:xfrm flipV="1">
            <a:off x="5012055" y="4968240"/>
            <a:ext cx="264795" cy="1000125"/>
          </a:xfrm>
          <a:prstGeom prst="bentConnector2">
            <a:avLst/>
          </a:prstGeom>
          <a:ln>
            <a:tailEnd type="arrow" w="med" len="med"/>
          </a:ln>
        </p:spPr>
        <p:style>
          <a:lnRef idx="1">
            <a:schemeClr val="dk1"/>
          </a:lnRef>
          <a:fillRef idx="0">
            <a:schemeClr val="dk1"/>
          </a:fillRef>
          <a:effectRef idx="0">
            <a:schemeClr val="dk1"/>
          </a:effectRef>
          <a:fontRef idx="minor">
            <a:schemeClr val="tx1"/>
          </a:fontRef>
        </p:style>
      </p:cxnSp>
      <p:sp>
        <p:nvSpPr>
          <p:cNvPr id="41" name="流程图: 可选过程 40"/>
          <p:cNvSpPr/>
          <p:nvPr/>
        </p:nvSpPr>
        <p:spPr>
          <a:xfrm>
            <a:off x="5804535" y="4699635"/>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进气总管</a:t>
            </a:r>
            <a:endParaRPr lang="zh-CN" altLang="en-US" sz="2000" b="1" dirty="0">
              <a:latin typeface="微软雅黑" panose="020B0503020204020204" charset="-122"/>
              <a:ea typeface="微软雅黑" panose="020B0503020204020204" charset="-122"/>
              <a:sym typeface="+mn-ea"/>
            </a:endParaRPr>
          </a:p>
        </p:txBody>
      </p:sp>
      <p:cxnSp>
        <p:nvCxnSpPr>
          <p:cNvPr id="42" name="直接箭头连接符 41"/>
          <p:cNvCxnSpPr/>
          <p:nvPr/>
        </p:nvCxnSpPr>
        <p:spPr>
          <a:xfrm flipV="1">
            <a:off x="7479030" y="4984115"/>
            <a:ext cx="288290" cy="190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流程图: 可选过程 42"/>
          <p:cNvSpPr/>
          <p:nvPr/>
        </p:nvSpPr>
        <p:spPr>
          <a:xfrm>
            <a:off x="7952105" y="4699635"/>
            <a:ext cx="150876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进气歧管</a:t>
            </a:r>
            <a:endParaRPr lang="zh-CN" altLang="en-US" sz="2000" b="1" dirty="0">
              <a:latin typeface="微软雅黑" panose="020B0503020204020204" charset="-122"/>
              <a:ea typeface="微软雅黑" panose="020B0503020204020204" charset="-122"/>
              <a:sym typeface="+mn-ea"/>
            </a:endParaRPr>
          </a:p>
        </p:txBody>
      </p:sp>
      <p:cxnSp>
        <p:nvCxnSpPr>
          <p:cNvPr id="44" name="直接箭头连接符 43"/>
          <p:cNvCxnSpPr/>
          <p:nvPr/>
        </p:nvCxnSpPr>
        <p:spPr>
          <a:xfrm rot="5400000" flipV="1">
            <a:off x="6506845" y="5474335"/>
            <a:ext cx="288290" cy="190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流程图: 可选过程 44"/>
          <p:cNvSpPr/>
          <p:nvPr/>
        </p:nvSpPr>
        <p:spPr>
          <a:xfrm>
            <a:off x="6184900" y="5727065"/>
            <a:ext cx="2744470" cy="581025"/>
          </a:xfrm>
          <a:prstGeom prst="flowChartAlternateProcess">
            <a:avLst/>
          </a:prstGeom>
          <a:noFill/>
          <a:ln w="6350" cap="flat" cmpd="sng">
            <a:solidFill>
              <a:schemeClr val="tx1"/>
            </a:solidFill>
            <a:prstDash val="sysDash"/>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b="1" dirty="0">
                <a:latin typeface="微软雅黑" panose="020B0503020204020204" charset="-122"/>
                <a:ea typeface="微软雅黑" panose="020B0503020204020204" charset="-122"/>
                <a:sym typeface="+mn-ea"/>
              </a:rPr>
              <a:t>进气管绝对压力传感器</a:t>
            </a:r>
            <a:endParaRPr lang="en-US" altLang="zh-CN" sz="2000" b="1" dirty="0">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strVal val="#ppt_w*0.70"/>
                                          </p:val>
                                        </p:tav>
                                        <p:tav tm="100000">
                                          <p:val>
                                            <p:strVal val="#ppt_w"/>
                                          </p:val>
                                        </p:tav>
                                      </p:tavLst>
                                    </p:anim>
                                    <p:anim calcmode="lin" valueType="num">
                                      <p:cBhvr>
                                        <p:cTn id="12" dur="1000" fill="hold"/>
                                        <p:tgtEl>
                                          <p:spTgt spid="6"/>
                                        </p:tgtEl>
                                        <p:attrNameLst>
                                          <p:attrName>ppt_h</p:attrName>
                                        </p:attrNameLst>
                                      </p:cBhvr>
                                      <p:tavLst>
                                        <p:tav tm="0">
                                          <p:val>
                                            <p:strVal val="#ppt_h"/>
                                          </p:val>
                                        </p:tav>
                                        <p:tav tm="100000">
                                          <p:val>
                                            <p:strVal val="#ppt_h"/>
                                          </p:val>
                                        </p:tav>
                                      </p:tavLst>
                                    </p:anim>
                                    <p:animEffect transition="in" filter="fade">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amond(in)">
                                      <p:cBhvr>
                                        <p:cTn id="18" dur="2000"/>
                                        <p:tgtEl>
                                          <p:spTgt spid="7"/>
                                        </p:tgtEl>
                                      </p:cBhvr>
                                    </p:animEffect>
                                  </p:childTnLst>
                                </p:cTn>
                              </p:par>
                            </p:childTnLst>
                          </p:cTn>
                        </p:par>
                        <p:par>
                          <p:cTn id="19" fill="hold">
                            <p:stCondLst>
                              <p:cond delay="2000"/>
                            </p:stCondLst>
                            <p:childTnLst>
                              <p:par>
                                <p:cTn id="20" presetID="55"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diamond(in)">
                                      <p:cBhvr>
                                        <p:cTn id="29" dur="2000"/>
                                        <p:tgtEl>
                                          <p:spTgt spid="9"/>
                                        </p:tgtEl>
                                      </p:cBhvr>
                                    </p:animEffect>
                                  </p:childTnLst>
                                </p:cTn>
                              </p:par>
                            </p:childTnLst>
                          </p:cTn>
                        </p:par>
                        <p:par>
                          <p:cTn id="30" fill="hold">
                            <p:stCondLst>
                              <p:cond delay="2000"/>
                            </p:stCondLst>
                            <p:childTnLst>
                              <p:par>
                                <p:cTn id="31" presetID="55"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strVal val="#ppt_w*0.70"/>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Effect transition="in" filter="fade">
                                      <p:cBhvr>
                                        <p:cTn id="35" dur="1000"/>
                                        <p:tgtEl>
                                          <p:spTgt spid="10"/>
                                        </p:tgtEl>
                                      </p:cBhvr>
                                    </p:animEffect>
                                  </p:childTnLst>
                                </p:cTn>
                              </p:par>
                            </p:childTnLst>
                          </p:cTn>
                        </p:par>
                        <p:par>
                          <p:cTn id="36" fill="hold">
                            <p:stCondLst>
                              <p:cond delay="3000"/>
                            </p:stCondLst>
                            <p:childTnLst>
                              <p:par>
                                <p:cTn id="37" presetID="55"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1000" fill="hold"/>
                                        <p:tgtEl>
                                          <p:spTgt spid="22"/>
                                        </p:tgtEl>
                                        <p:attrNameLst>
                                          <p:attrName>ppt_w</p:attrName>
                                        </p:attrNameLst>
                                      </p:cBhvr>
                                      <p:tavLst>
                                        <p:tav tm="0">
                                          <p:val>
                                            <p:strVal val="#ppt_w*0.70"/>
                                          </p:val>
                                        </p:tav>
                                        <p:tav tm="100000">
                                          <p:val>
                                            <p:strVal val="#ppt_w"/>
                                          </p:val>
                                        </p:tav>
                                      </p:tavLst>
                                    </p:anim>
                                    <p:anim calcmode="lin" valueType="num">
                                      <p:cBhvr>
                                        <p:cTn id="40" dur="1000" fill="hold"/>
                                        <p:tgtEl>
                                          <p:spTgt spid="22"/>
                                        </p:tgtEl>
                                        <p:attrNameLst>
                                          <p:attrName>ppt_h</p:attrName>
                                        </p:attrNameLst>
                                      </p:cBhvr>
                                      <p:tavLst>
                                        <p:tav tm="0">
                                          <p:val>
                                            <p:strVal val="#ppt_h"/>
                                          </p:val>
                                        </p:tav>
                                        <p:tav tm="100000">
                                          <p:val>
                                            <p:strVal val="#ppt_h"/>
                                          </p:val>
                                        </p:tav>
                                      </p:tavLst>
                                    </p:anim>
                                    <p:animEffect transition="in" filter="fade">
                                      <p:cBhvr>
                                        <p:cTn id="41" dur="10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diamond(in)">
                                      <p:cBhvr>
                                        <p:cTn id="46" dur="2000"/>
                                        <p:tgtEl>
                                          <p:spTgt spid="23"/>
                                        </p:tgtEl>
                                      </p:cBhvr>
                                    </p:animEffect>
                                  </p:childTnLst>
                                </p:cTn>
                              </p:par>
                            </p:childTnLst>
                          </p:cTn>
                        </p:par>
                        <p:par>
                          <p:cTn id="47" fill="hold">
                            <p:stCondLst>
                              <p:cond delay="2000"/>
                            </p:stCondLst>
                            <p:childTnLst>
                              <p:par>
                                <p:cTn id="48" presetID="17" presetClass="entr" presetSubtype="10"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8" presetClass="entr" presetSubtype="16" fill="hold" grpId="0"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diamond(in)">
                                      <p:cBhvr>
                                        <p:cTn id="56" dur="2000"/>
                                        <p:tgtEl>
                                          <p:spTgt spid="25"/>
                                        </p:tgtEl>
                                      </p:cBhvr>
                                    </p:animEffect>
                                  </p:childTnLst>
                                </p:cTn>
                              </p:par>
                            </p:childTnLst>
                          </p:cTn>
                        </p:par>
                        <p:par>
                          <p:cTn id="57" fill="hold">
                            <p:stCondLst>
                              <p:cond delay="2000"/>
                            </p:stCondLst>
                            <p:childTnLst>
                              <p:par>
                                <p:cTn id="58" presetID="55" presetClass="entr" presetSubtype="0"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p:cTn id="60" dur="1000" fill="hold"/>
                                        <p:tgtEl>
                                          <p:spTgt spid="26"/>
                                        </p:tgtEl>
                                        <p:attrNameLst>
                                          <p:attrName>ppt_w</p:attrName>
                                        </p:attrNameLst>
                                      </p:cBhvr>
                                      <p:tavLst>
                                        <p:tav tm="0">
                                          <p:val>
                                            <p:strVal val="#ppt_w*0.70"/>
                                          </p:val>
                                        </p:tav>
                                        <p:tav tm="100000">
                                          <p:val>
                                            <p:strVal val="#ppt_w"/>
                                          </p:val>
                                        </p:tav>
                                      </p:tavLst>
                                    </p:anim>
                                    <p:anim calcmode="lin" valueType="num">
                                      <p:cBhvr>
                                        <p:cTn id="61" dur="1000" fill="hold"/>
                                        <p:tgtEl>
                                          <p:spTgt spid="26"/>
                                        </p:tgtEl>
                                        <p:attrNameLst>
                                          <p:attrName>ppt_h</p:attrName>
                                        </p:attrNameLst>
                                      </p:cBhvr>
                                      <p:tavLst>
                                        <p:tav tm="0">
                                          <p:val>
                                            <p:strVal val="#ppt_h"/>
                                          </p:val>
                                        </p:tav>
                                        <p:tav tm="100000">
                                          <p:val>
                                            <p:strVal val="#ppt_h"/>
                                          </p:val>
                                        </p:tav>
                                      </p:tavLst>
                                    </p:anim>
                                    <p:animEffect transition="in" filter="fade">
                                      <p:cBhvr>
                                        <p:cTn id="62" dur="10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diamond(in)">
                                      <p:cBhvr>
                                        <p:cTn id="67" dur="2000"/>
                                        <p:tgtEl>
                                          <p:spTgt spid="27"/>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diamond(in)">
                                      <p:cBhvr>
                                        <p:cTn id="72" dur="20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diamond(in)">
                                      <p:cBhvr>
                                        <p:cTn id="77" dur="2000"/>
                                        <p:tgtEl>
                                          <p:spTgt spid="31"/>
                                        </p:tgtEl>
                                      </p:cBhvr>
                                    </p:animEffect>
                                  </p:childTnLst>
                                </p:cTn>
                              </p:par>
                            </p:childTnLst>
                          </p:cTn>
                        </p:par>
                        <p:par>
                          <p:cTn id="78" fill="hold">
                            <p:stCondLst>
                              <p:cond delay="2000"/>
                            </p:stCondLst>
                            <p:childTnLst>
                              <p:par>
                                <p:cTn id="79" presetID="55" presetClass="entr" presetSubtype="0" fill="hold"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p:cTn id="81" dur="1000" fill="hold"/>
                                        <p:tgtEl>
                                          <p:spTgt spid="33"/>
                                        </p:tgtEl>
                                        <p:attrNameLst>
                                          <p:attrName>ppt_w</p:attrName>
                                        </p:attrNameLst>
                                      </p:cBhvr>
                                      <p:tavLst>
                                        <p:tav tm="0">
                                          <p:val>
                                            <p:strVal val="#ppt_w*0.70"/>
                                          </p:val>
                                        </p:tav>
                                        <p:tav tm="100000">
                                          <p:val>
                                            <p:strVal val="#ppt_w"/>
                                          </p:val>
                                        </p:tav>
                                      </p:tavLst>
                                    </p:anim>
                                    <p:anim calcmode="lin" valueType="num">
                                      <p:cBhvr>
                                        <p:cTn id="82" dur="1000" fill="hold"/>
                                        <p:tgtEl>
                                          <p:spTgt spid="33"/>
                                        </p:tgtEl>
                                        <p:attrNameLst>
                                          <p:attrName>ppt_h</p:attrName>
                                        </p:attrNameLst>
                                      </p:cBhvr>
                                      <p:tavLst>
                                        <p:tav tm="0">
                                          <p:val>
                                            <p:strVal val="#ppt_h"/>
                                          </p:val>
                                        </p:tav>
                                        <p:tav tm="100000">
                                          <p:val>
                                            <p:strVal val="#ppt_h"/>
                                          </p:val>
                                        </p:tav>
                                      </p:tavLst>
                                    </p:anim>
                                    <p:animEffect transition="in" filter="fade">
                                      <p:cBhvr>
                                        <p:cTn id="83" dur="1000"/>
                                        <p:tgtEl>
                                          <p:spTgt spid="33"/>
                                        </p:tgtEl>
                                      </p:cBhvr>
                                    </p:animEffect>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grpId="0" nodeType="click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diamond(in)">
                                      <p:cBhvr>
                                        <p:cTn id="88" dur="2000"/>
                                        <p:tgtEl>
                                          <p:spTgt spid="36"/>
                                        </p:tgtEl>
                                      </p:cBhvr>
                                    </p:animEffect>
                                  </p:childTnLst>
                                </p:cTn>
                              </p:par>
                            </p:childTnLst>
                          </p:cTn>
                        </p:par>
                        <p:par>
                          <p:cTn id="89" fill="hold">
                            <p:stCondLst>
                              <p:cond delay="2000"/>
                            </p:stCondLst>
                            <p:childTnLst>
                              <p:par>
                                <p:cTn id="90" presetID="55" presetClass="entr" presetSubtype="0" fill="hold" nodeType="after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p:cTn id="92" dur="1000" fill="hold"/>
                                        <p:tgtEl>
                                          <p:spTgt spid="37"/>
                                        </p:tgtEl>
                                        <p:attrNameLst>
                                          <p:attrName>ppt_w</p:attrName>
                                        </p:attrNameLst>
                                      </p:cBhvr>
                                      <p:tavLst>
                                        <p:tav tm="0">
                                          <p:val>
                                            <p:strVal val="#ppt_w*0.70"/>
                                          </p:val>
                                        </p:tav>
                                        <p:tav tm="100000">
                                          <p:val>
                                            <p:strVal val="#ppt_w"/>
                                          </p:val>
                                        </p:tav>
                                      </p:tavLst>
                                    </p:anim>
                                    <p:anim calcmode="lin" valueType="num">
                                      <p:cBhvr>
                                        <p:cTn id="93" dur="1000" fill="hold"/>
                                        <p:tgtEl>
                                          <p:spTgt spid="37"/>
                                        </p:tgtEl>
                                        <p:attrNameLst>
                                          <p:attrName>ppt_h</p:attrName>
                                        </p:attrNameLst>
                                      </p:cBhvr>
                                      <p:tavLst>
                                        <p:tav tm="0">
                                          <p:val>
                                            <p:strVal val="#ppt_h"/>
                                          </p:val>
                                        </p:tav>
                                        <p:tav tm="100000">
                                          <p:val>
                                            <p:strVal val="#ppt_h"/>
                                          </p:val>
                                        </p:tav>
                                      </p:tavLst>
                                    </p:anim>
                                    <p:animEffect transition="in" filter="fade">
                                      <p:cBhvr>
                                        <p:cTn id="94" dur="1000"/>
                                        <p:tgtEl>
                                          <p:spTgt spid="37"/>
                                        </p:tgtEl>
                                      </p:cBhvr>
                                    </p:animEffect>
                                  </p:childTnLst>
                                </p:cTn>
                              </p:par>
                            </p:childTnLst>
                          </p:cTn>
                        </p:par>
                        <p:par>
                          <p:cTn id="95" fill="hold">
                            <p:stCondLst>
                              <p:cond delay="3000"/>
                            </p:stCondLst>
                            <p:childTnLst>
                              <p:par>
                                <p:cTn id="96" presetID="55" presetClass="entr" presetSubtype="0" fill="hold"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p:cTn id="98" dur="1000" fill="hold"/>
                                        <p:tgtEl>
                                          <p:spTgt spid="38"/>
                                        </p:tgtEl>
                                        <p:attrNameLst>
                                          <p:attrName>ppt_w</p:attrName>
                                        </p:attrNameLst>
                                      </p:cBhvr>
                                      <p:tavLst>
                                        <p:tav tm="0">
                                          <p:val>
                                            <p:strVal val="#ppt_w*0.70"/>
                                          </p:val>
                                        </p:tav>
                                        <p:tav tm="100000">
                                          <p:val>
                                            <p:strVal val="#ppt_w"/>
                                          </p:val>
                                        </p:tav>
                                      </p:tavLst>
                                    </p:anim>
                                    <p:anim calcmode="lin" valueType="num">
                                      <p:cBhvr>
                                        <p:cTn id="99" dur="1000" fill="hold"/>
                                        <p:tgtEl>
                                          <p:spTgt spid="38"/>
                                        </p:tgtEl>
                                        <p:attrNameLst>
                                          <p:attrName>ppt_h</p:attrName>
                                        </p:attrNameLst>
                                      </p:cBhvr>
                                      <p:tavLst>
                                        <p:tav tm="0">
                                          <p:val>
                                            <p:strVal val="#ppt_h"/>
                                          </p:val>
                                        </p:tav>
                                        <p:tav tm="100000">
                                          <p:val>
                                            <p:strVal val="#ppt_h"/>
                                          </p:val>
                                        </p:tav>
                                      </p:tavLst>
                                    </p:anim>
                                    <p:animEffect transition="in" filter="fade">
                                      <p:cBhvr>
                                        <p:cTn id="100" dur="1000"/>
                                        <p:tgtEl>
                                          <p:spTgt spid="38"/>
                                        </p:tgtEl>
                                      </p:cBhvr>
                                    </p:animEffect>
                                  </p:childTnLst>
                                </p:cTn>
                              </p:par>
                            </p:childTnLst>
                          </p:cTn>
                        </p:par>
                      </p:childTnLst>
                    </p:cTn>
                  </p:par>
                  <p:par>
                    <p:cTn id="101" fill="hold">
                      <p:stCondLst>
                        <p:cond delay="indefinite"/>
                      </p:stCondLst>
                      <p:childTnLst>
                        <p:par>
                          <p:cTn id="102" fill="hold">
                            <p:stCondLst>
                              <p:cond delay="0"/>
                            </p:stCondLst>
                            <p:childTnLst>
                              <p:par>
                                <p:cTn id="103" presetID="8" presetClass="entr" presetSubtype="16" fill="hold" grpId="0" nodeType="click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diamond(in)">
                                      <p:cBhvr>
                                        <p:cTn id="105" dur="2000"/>
                                        <p:tgtEl>
                                          <p:spTgt spid="39"/>
                                        </p:tgtEl>
                                      </p:cBhvr>
                                    </p:animEffect>
                                  </p:childTnLst>
                                </p:cTn>
                              </p:par>
                            </p:childTnLst>
                          </p:cTn>
                        </p:par>
                        <p:par>
                          <p:cTn id="106" fill="hold">
                            <p:stCondLst>
                              <p:cond delay="2000"/>
                            </p:stCondLst>
                            <p:childTnLst>
                              <p:par>
                                <p:cTn id="107" presetID="17" presetClass="entr" presetSubtype="10" fill="hold" nodeType="afterEffect">
                                  <p:stCondLst>
                                    <p:cond delay="0"/>
                                  </p:stCondLst>
                                  <p:childTnLst>
                                    <p:set>
                                      <p:cBhvr>
                                        <p:cTn id="108" dur="1" fill="hold">
                                          <p:stCondLst>
                                            <p:cond delay="0"/>
                                          </p:stCondLst>
                                        </p:cTn>
                                        <p:tgtEl>
                                          <p:spTgt spid="40"/>
                                        </p:tgtEl>
                                        <p:attrNameLst>
                                          <p:attrName>style.visibility</p:attrName>
                                        </p:attrNameLst>
                                      </p:cBhvr>
                                      <p:to>
                                        <p:strVal val="visible"/>
                                      </p:to>
                                    </p:set>
                                    <p:anim calcmode="lin" valueType="num">
                                      <p:cBhvr>
                                        <p:cTn id="109" dur="500" fill="hold"/>
                                        <p:tgtEl>
                                          <p:spTgt spid="40"/>
                                        </p:tgtEl>
                                        <p:attrNameLst>
                                          <p:attrName>ppt_w</p:attrName>
                                        </p:attrNameLst>
                                      </p:cBhvr>
                                      <p:tavLst>
                                        <p:tav tm="0">
                                          <p:val>
                                            <p:fltVal val="0"/>
                                          </p:val>
                                        </p:tav>
                                        <p:tav tm="100000">
                                          <p:val>
                                            <p:strVal val="#ppt_w"/>
                                          </p:val>
                                        </p:tav>
                                      </p:tavLst>
                                    </p:anim>
                                    <p:anim calcmode="lin" valueType="num">
                                      <p:cBhvr>
                                        <p:cTn id="110" dur="500" fill="hold"/>
                                        <p:tgtEl>
                                          <p:spTgt spid="40"/>
                                        </p:tgtEl>
                                        <p:attrNameLst>
                                          <p:attrName>ppt_h</p:attrName>
                                        </p:attrNameLst>
                                      </p:cBhvr>
                                      <p:tavLst>
                                        <p:tav tm="0">
                                          <p:val>
                                            <p:strVal val="#ppt_h"/>
                                          </p:val>
                                        </p:tav>
                                        <p:tav tm="100000">
                                          <p:val>
                                            <p:strVal val="#ppt_h"/>
                                          </p:val>
                                        </p:tav>
                                      </p:tavLst>
                                    </p:anim>
                                  </p:childTnLst>
                                </p:cTn>
                              </p:par>
                            </p:childTnLst>
                          </p:cTn>
                        </p:par>
                      </p:childTnLst>
                    </p:cTn>
                  </p:par>
                  <p:par>
                    <p:cTn id="111" fill="hold">
                      <p:stCondLst>
                        <p:cond delay="indefinite"/>
                      </p:stCondLst>
                      <p:childTnLst>
                        <p:par>
                          <p:cTn id="112" fill="hold">
                            <p:stCondLst>
                              <p:cond delay="0"/>
                            </p:stCondLst>
                            <p:childTnLst>
                              <p:par>
                                <p:cTn id="113" presetID="8" presetClass="entr" presetSubtype="16" fill="hold" grpId="0" nodeType="click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diamond(in)">
                                      <p:cBhvr>
                                        <p:cTn id="115" dur="2000"/>
                                        <p:tgtEl>
                                          <p:spTgt spid="41"/>
                                        </p:tgtEl>
                                      </p:cBhvr>
                                    </p:animEffect>
                                  </p:childTnLst>
                                </p:cTn>
                              </p:par>
                            </p:childTnLst>
                          </p:cTn>
                        </p:par>
                        <p:par>
                          <p:cTn id="116" fill="hold">
                            <p:stCondLst>
                              <p:cond delay="2000"/>
                            </p:stCondLst>
                            <p:childTnLst>
                              <p:par>
                                <p:cTn id="117" presetID="55" presetClass="entr" presetSubtype="0" fill="hold" nodeType="afterEffect">
                                  <p:stCondLst>
                                    <p:cond delay="0"/>
                                  </p:stCondLst>
                                  <p:childTnLst>
                                    <p:set>
                                      <p:cBhvr>
                                        <p:cTn id="118" dur="1" fill="hold">
                                          <p:stCondLst>
                                            <p:cond delay="0"/>
                                          </p:stCondLst>
                                        </p:cTn>
                                        <p:tgtEl>
                                          <p:spTgt spid="42"/>
                                        </p:tgtEl>
                                        <p:attrNameLst>
                                          <p:attrName>style.visibility</p:attrName>
                                        </p:attrNameLst>
                                      </p:cBhvr>
                                      <p:to>
                                        <p:strVal val="visible"/>
                                      </p:to>
                                    </p:set>
                                    <p:anim calcmode="lin" valueType="num">
                                      <p:cBhvr>
                                        <p:cTn id="119" dur="1000" fill="hold"/>
                                        <p:tgtEl>
                                          <p:spTgt spid="42"/>
                                        </p:tgtEl>
                                        <p:attrNameLst>
                                          <p:attrName>ppt_w</p:attrName>
                                        </p:attrNameLst>
                                      </p:cBhvr>
                                      <p:tavLst>
                                        <p:tav tm="0">
                                          <p:val>
                                            <p:strVal val="#ppt_w*0.70"/>
                                          </p:val>
                                        </p:tav>
                                        <p:tav tm="100000">
                                          <p:val>
                                            <p:strVal val="#ppt_w"/>
                                          </p:val>
                                        </p:tav>
                                      </p:tavLst>
                                    </p:anim>
                                    <p:anim calcmode="lin" valueType="num">
                                      <p:cBhvr>
                                        <p:cTn id="120" dur="1000" fill="hold"/>
                                        <p:tgtEl>
                                          <p:spTgt spid="42"/>
                                        </p:tgtEl>
                                        <p:attrNameLst>
                                          <p:attrName>ppt_h</p:attrName>
                                        </p:attrNameLst>
                                      </p:cBhvr>
                                      <p:tavLst>
                                        <p:tav tm="0">
                                          <p:val>
                                            <p:strVal val="#ppt_h"/>
                                          </p:val>
                                        </p:tav>
                                        <p:tav tm="100000">
                                          <p:val>
                                            <p:strVal val="#ppt_h"/>
                                          </p:val>
                                        </p:tav>
                                      </p:tavLst>
                                    </p:anim>
                                    <p:animEffect transition="in" filter="fade">
                                      <p:cBhvr>
                                        <p:cTn id="121" dur="1000"/>
                                        <p:tgtEl>
                                          <p:spTgt spid="42"/>
                                        </p:tgtEl>
                                      </p:cBhvr>
                                    </p:animEffect>
                                  </p:childTnLst>
                                </p:cTn>
                              </p:par>
                            </p:childTnLst>
                          </p:cTn>
                        </p:par>
                      </p:childTnLst>
                    </p:cTn>
                  </p:par>
                  <p:par>
                    <p:cTn id="122" fill="hold">
                      <p:stCondLst>
                        <p:cond delay="indefinite"/>
                      </p:stCondLst>
                      <p:childTnLst>
                        <p:par>
                          <p:cTn id="123" fill="hold">
                            <p:stCondLst>
                              <p:cond delay="0"/>
                            </p:stCondLst>
                            <p:childTnLst>
                              <p:par>
                                <p:cTn id="124" presetID="8" presetClass="entr" presetSubtype="16" fill="hold" grpId="0" nodeType="clickEffect">
                                  <p:stCondLst>
                                    <p:cond delay="0"/>
                                  </p:stCondLst>
                                  <p:childTnLst>
                                    <p:set>
                                      <p:cBhvr>
                                        <p:cTn id="125" dur="1" fill="hold">
                                          <p:stCondLst>
                                            <p:cond delay="0"/>
                                          </p:stCondLst>
                                        </p:cTn>
                                        <p:tgtEl>
                                          <p:spTgt spid="43"/>
                                        </p:tgtEl>
                                        <p:attrNameLst>
                                          <p:attrName>style.visibility</p:attrName>
                                        </p:attrNameLst>
                                      </p:cBhvr>
                                      <p:to>
                                        <p:strVal val="visible"/>
                                      </p:to>
                                    </p:set>
                                    <p:animEffect transition="in" filter="diamond(in)">
                                      <p:cBhvr>
                                        <p:cTn id="126" dur="2000"/>
                                        <p:tgtEl>
                                          <p:spTgt spid="43"/>
                                        </p:tgtEl>
                                      </p:cBhvr>
                                    </p:animEffect>
                                  </p:childTnLst>
                                </p:cTn>
                              </p:par>
                            </p:childTnLst>
                          </p:cTn>
                        </p:par>
                      </p:childTnLst>
                    </p:cTn>
                  </p:par>
                  <p:par>
                    <p:cTn id="127" fill="hold">
                      <p:stCondLst>
                        <p:cond delay="indefinite"/>
                      </p:stCondLst>
                      <p:childTnLst>
                        <p:par>
                          <p:cTn id="128" fill="hold">
                            <p:stCondLst>
                              <p:cond delay="0"/>
                            </p:stCondLst>
                            <p:childTnLst>
                              <p:par>
                                <p:cTn id="129" presetID="8" presetClass="entr" presetSubtype="16" fill="hold" grpId="0" nodeType="click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diamond(in)">
                                      <p:cBhvr>
                                        <p:cTn id="131" dur="2000"/>
                                        <p:tgtEl>
                                          <p:spTgt spid="30"/>
                                        </p:tgtEl>
                                      </p:cBhvr>
                                    </p:animEffect>
                                  </p:childTnLst>
                                </p:cTn>
                              </p:par>
                            </p:childTnLst>
                          </p:cTn>
                        </p:par>
                        <p:par>
                          <p:cTn id="132" fill="hold">
                            <p:stCondLst>
                              <p:cond delay="2000"/>
                            </p:stCondLst>
                            <p:childTnLst>
                              <p:par>
                                <p:cTn id="133" presetID="55" presetClass="entr" presetSubtype="0" fill="hold" nodeType="afterEffect">
                                  <p:stCondLst>
                                    <p:cond delay="0"/>
                                  </p:stCondLst>
                                  <p:childTnLst>
                                    <p:set>
                                      <p:cBhvr>
                                        <p:cTn id="134" dur="1" fill="hold">
                                          <p:stCondLst>
                                            <p:cond delay="0"/>
                                          </p:stCondLst>
                                        </p:cTn>
                                        <p:tgtEl>
                                          <p:spTgt spid="44"/>
                                        </p:tgtEl>
                                        <p:attrNameLst>
                                          <p:attrName>style.visibility</p:attrName>
                                        </p:attrNameLst>
                                      </p:cBhvr>
                                      <p:to>
                                        <p:strVal val="visible"/>
                                      </p:to>
                                    </p:set>
                                    <p:anim calcmode="lin" valueType="num">
                                      <p:cBhvr>
                                        <p:cTn id="135" dur="1000" fill="hold"/>
                                        <p:tgtEl>
                                          <p:spTgt spid="44"/>
                                        </p:tgtEl>
                                        <p:attrNameLst>
                                          <p:attrName>ppt_w</p:attrName>
                                        </p:attrNameLst>
                                      </p:cBhvr>
                                      <p:tavLst>
                                        <p:tav tm="0">
                                          <p:val>
                                            <p:strVal val="#ppt_w*0.70"/>
                                          </p:val>
                                        </p:tav>
                                        <p:tav tm="100000">
                                          <p:val>
                                            <p:strVal val="#ppt_w"/>
                                          </p:val>
                                        </p:tav>
                                      </p:tavLst>
                                    </p:anim>
                                    <p:anim calcmode="lin" valueType="num">
                                      <p:cBhvr>
                                        <p:cTn id="136" dur="1000" fill="hold"/>
                                        <p:tgtEl>
                                          <p:spTgt spid="44"/>
                                        </p:tgtEl>
                                        <p:attrNameLst>
                                          <p:attrName>ppt_h</p:attrName>
                                        </p:attrNameLst>
                                      </p:cBhvr>
                                      <p:tavLst>
                                        <p:tav tm="0">
                                          <p:val>
                                            <p:strVal val="#ppt_h"/>
                                          </p:val>
                                        </p:tav>
                                        <p:tav tm="100000">
                                          <p:val>
                                            <p:strVal val="#ppt_h"/>
                                          </p:val>
                                        </p:tav>
                                      </p:tavLst>
                                    </p:anim>
                                    <p:animEffect transition="in" filter="fade">
                                      <p:cBhvr>
                                        <p:cTn id="137" dur="1000"/>
                                        <p:tgtEl>
                                          <p:spTgt spid="44"/>
                                        </p:tgtEl>
                                      </p:cBhvr>
                                    </p:animEffect>
                                  </p:childTnLst>
                                </p:cTn>
                              </p:par>
                            </p:childTnLst>
                          </p:cTn>
                        </p:par>
                      </p:childTnLst>
                    </p:cTn>
                  </p:par>
                  <p:par>
                    <p:cTn id="138" fill="hold">
                      <p:stCondLst>
                        <p:cond delay="indefinite"/>
                      </p:stCondLst>
                      <p:childTnLst>
                        <p:par>
                          <p:cTn id="139" fill="hold">
                            <p:stCondLst>
                              <p:cond delay="0"/>
                            </p:stCondLst>
                            <p:childTnLst>
                              <p:par>
                                <p:cTn id="140" presetID="8" presetClass="entr" presetSubtype="16" fill="hold" grpId="0" nodeType="click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diamond(in)">
                                      <p:cBhvr>
                                        <p:cTn id="142"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P spid="9" grpId="0" bldLvl="0" animBg="1"/>
      <p:bldP spid="23" grpId="0" bldLvl="0" animBg="1"/>
      <p:bldP spid="25" grpId="0" bldLvl="0" animBg="1"/>
      <p:bldP spid="27" grpId="0" bldLvl="0" animBg="1"/>
      <p:bldP spid="28" grpId="0" bldLvl="0" animBg="1"/>
      <p:bldP spid="31" grpId="0" bldLvl="0" animBg="1"/>
      <p:bldP spid="36" grpId="0" bldLvl="0" animBg="1"/>
      <p:bldP spid="39" grpId="0" bldLvl="0" animBg="1"/>
      <p:bldP spid="41" grpId="0" bldLvl="0" animBg="1"/>
      <p:bldP spid="43" grpId="0" bldLvl="0" animBg="1"/>
      <p:bldP spid="30" grpId="0" bldLvl="0" animBg="1"/>
      <p:bldP spid="4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47110" y="1496695"/>
            <a:ext cx="7588250" cy="1198880"/>
          </a:xfrm>
          <a:prstGeom prst="rect">
            <a:avLst/>
          </a:prstGeom>
          <a:noFill/>
        </p:spPr>
        <p:txBody>
          <a:bodyPr wrap="square" rtlCol="0">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滤去空气中的尘土和砂粒，以减少气缸、活塞和活塞环的磨损，延长发动机的使用寿命。</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流程图: 可选过程 1"/>
          <p:cNvSpPr/>
          <p:nvPr/>
        </p:nvSpPr>
        <p:spPr>
          <a:xfrm>
            <a:off x="744220" y="1496695"/>
            <a:ext cx="1884045" cy="981075"/>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空气滤清器</a:t>
            </a:r>
            <a:endParaRPr lang="zh-CN" altLang="en-US" sz="2400" b="1" dirty="0">
              <a:latin typeface="微软雅黑" panose="020B0503020204020204" charset="-122"/>
              <a:ea typeface="微软雅黑" panose="020B0503020204020204" charset="-122"/>
            </a:endParaRPr>
          </a:p>
        </p:txBody>
      </p:sp>
      <p:sp>
        <p:nvSpPr>
          <p:cNvPr id="18" name="矩形 1"/>
          <p:cNvSpPr/>
          <p:nvPr/>
        </p:nvSpPr>
        <p:spPr>
          <a:xfrm>
            <a:off x="743903" y="48228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pic>
        <p:nvPicPr>
          <p:cNvPr id="7" name="图片 6" descr="11"/>
          <p:cNvPicPr>
            <a:picLocks noChangeAspect="1"/>
          </p:cNvPicPr>
          <p:nvPr/>
        </p:nvPicPr>
        <p:blipFill>
          <a:blip r:embed="rId1"/>
          <a:stretch>
            <a:fillRect/>
          </a:stretch>
        </p:blipFill>
        <p:spPr>
          <a:xfrm>
            <a:off x="930910" y="2977515"/>
            <a:ext cx="4389120" cy="3271520"/>
          </a:xfrm>
          <a:prstGeom prst="rect">
            <a:avLst/>
          </a:prstGeom>
        </p:spPr>
      </p:pic>
      <p:sp>
        <p:nvSpPr>
          <p:cNvPr id="4" name="流程图: 可选过程 3"/>
          <p:cNvSpPr/>
          <p:nvPr/>
        </p:nvSpPr>
        <p:spPr>
          <a:xfrm>
            <a:off x="5019040" y="3126105"/>
            <a:ext cx="1453515" cy="605155"/>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纸质滤芯</a:t>
            </a:r>
            <a:endParaRPr lang="zh-CN" altLang="en-US" sz="2400" b="1" dirty="0">
              <a:latin typeface="微软雅黑" panose="020B0503020204020204" charset="-122"/>
              <a:ea typeface="微软雅黑" panose="020B0503020204020204" charset="-122"/>
            </a:endParaRPr>
          </a:p>
        </p:txBody>
      </p:sp>
      <p:sp>
        <p:nvSpPr>
          <p:cNvPr id="6" name="流程图: 可选过程 5"/>
          <p:cNvSpPr/>
          <p:nvPr/>
        </p:nvSpPr>
        <p:spPr>
          <a:xfrm>
            <a:off x="5615305" y="3981450"/>
            <a:ext cx="5898515" cy="1527175"/>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just"/>
            <a:r>
              <a:rPr lang="zh-CN" altLang="zh-CN" sz="2400" b="1" dirty="0">
                <a:latin typeface="微软雅黑" panose="020B0503020204020204" charset="-122"/>
                <a:ea typeface="微软雅黑" panose="020B0503020204020204" charset="-122"/>
              </a:rPr>
              <a:t>更换周期：</a:t>
            </a:r>
            <a:r>
              <a:rPr lang="en-US" altLang="zh-CN" sz="2400" b="1" dirty="0">
                <a:latin typeface="微软雅黑" panose="020B0503020204020204" charset="-122"/>
                <a:ea typeface="微软雅黑" panose="020B0503020204020204" charset="-122"/>
              </a:rPr>
              <a:t>20000KM</a:t>
            </a:r>
            <a:endParaRPr lang="en-US" altLang="zh-CN" sz="2400" b="1" dirty="0">
              <a:latin typeface="微软雅黑" panose="020B0503020204020204" charset="-122"/>
              <a:ea typeface="微软雅黑" panose="020B0503020204020204" charset="-122"/>
            </a:endParaRPr>
          </a:p>
          <a:p>
            <a:pPr algn="just"/>
            <a:r>
              <a:rPr lang="zh-CN" altLang="en-US" sz="2400" b="1" dirty="0">
                <a:latin typeface="微软雅黑" panose="020B0503020204020204" charset="-122"/>
                <a:ea typeface="微软雅黑" panose="020B0503020204020204" charset="-122"/>
              </a:rPr>
              <a:t>维护周期：</a:t>
            </a:r>
            <a:r>
              <a:rPr lang="en-US" altLang="zh-CN" sz="2400" b="1" dirty="0">
                <a:latin typeface="微软雅黑" panose="020B0503020204020204" charset="-122"/>
                <a:ea typeface="微软雅黑" panose="020B0503020204020204" charset="-122"/>
              </a:rPr>
              <a:t>10000KM</a:t>
            </a:r>
            <a:r>
              <a:rPr lang="zh-CN" altLang="en-US" sz="2400" b="1" dirty="0">
                <a:latin typeface="微软雅黑" panose="020B0503020204020204" charset="-122"/>
                <a:ea typeface="微软雅黑" panose="020B0503020204020204" charset="-122"/>
              </a:rPr>
              <a:t>，</a:t>
            </a:r>
            <a:endParaRPr lang="zh-CN" altLang="en-US" sz="2400" b="1" dirty="0">
              <a:latin typeface="微软雅黑" panose="020B0503020204020204" charset="-122"/>
              <a:ea typeface="微软雅黑" panose="020B0503020204020204" charset="-122"/>
            </a:endParaRPr>
          </a:p>
          <a:p>
            <a:pPr algn="ctr"/>
            <a:r>
              <a:rPr lang="zh-CN" altLang="en-US" sz="2400" b="1" dirty="0">
                <a:latin typeface="微软雅黑" panose="020B0503020204020204" charset="-122"/>
                <a:ea typeface="微软雅黑" panose="020B0503020204020204" charset="-122"/>
              </a:rPr>
              <a:t>用压缩空气吹去积灰</a:t>
            </a:r>
            <a:endParaRPr lang="zh-CN" altLang="en-US" sz="2400" b="1"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500" fill="hold">
                                          <p:stCondLst>
                                            <p:cond delay="0"/>
                                          </p:stCondLst>
                                        </p:cTn>
                                        <p:tgtEl>
                                          <p:spTgt spid="5"/>
                                        </p:tgtEl>
                                        <p:attrNameLst>
                                          <p:attrName>style.visibility</p:attrName>
                                        </p:attrNameLst>
                                      </p:cBhvr>
                                      <p:to>
                                        <p:strVal val="visible"/>
                                      </p:to>
                                    </p:set>
                                    <p:anim calcmode="discrete" valueType="clr">
                                      <p:cBhvr override="childStyle">
                                        <p:cTn id="15"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6" dur="500"/>
                                        <p:tgtEl>
                                          <p:spTgt spid="5"/>
                                        </p:tgtEl>
                                        <p:attrNameLst>
                                          <p:attrName>fillcolor</p:attrName>
                                        </p:attrNameLst>
                                      </p:cBhvr>
                                      <p:tavLst>
                                        <p:tav tm="0">
                                          <p:val>
                                            <p:clrVal>
                                              <a:schemeClr val="accent2"/>
                                            </p:clrVal>
                                          </p:val>
                                        </p:tav>
                                        <p:tav tm="50000">
                                          <p:val>
                                            <p:clrVal>
                                              <a:schemeClr val="hlink"/>
                                            </p:clrVal>
                                          </p:val>
                                        </p:tav>
                                      </p:tavLst>
                                    </p:anim>
                                    <p:set>
                                      <p:cBhvr>
                                        <p:cTn id="17" dur="500"/>
                                        <p:tgtEl>
                                          <p:spTgt spid="5"/>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amond(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4" grpId="0" bldLvl="0" animBg="1"/>
      <p:bldP spid="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47110" y="1496695"/>
            <a:ext cx="7588250" cy="645160"/>
          </a:xfrm>
          <a:prstGeom prst="rect">
            <a:avLst/>
          </a:prstGeom>
          <a:noFill/>
        </p:spPr>
        <p:txBody>
          <a:bodyPr wrap="square" rtlCol="0">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用于</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L型</a:t>
            </a:r>
            <a:r>
              <a:rPr lang="zh-CN" altLang="en-US" sz="2400">
                <a:latin typeface="微软雅黑" panose="020B0503020204020204" charset="-122"/>
                <a:ea typeface="微软雅黑" panose="020B0503020204020204" charset="-122"/>
                <a:cs typeface="微软雅黑" panose="020B0503020204020204" charset="-122"/>
              </a:rPr>
              <a:t>发动机进气系统</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流程图: 可选过程 1"/>
          <p:cNvSpPr/>
          <p:nvPr/>
        </p:nvSpPr>
        <p:spPr>
          <a:xfrm>
            <a:off x="744220" y="1496695"/>
            <a:ext cx="1884045" cy="981075"/>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空气流量计</a:t>
            </a:r>
            <a:endParaRPr lang="zh-CN" altLang="en-US" sz="2400" b="1" dirty="0">
              <a:latin typeface="微软雅黑" panose="020B0503020204020204" charset="-122"/>
              <a:ea typeface="微软雅黑" panose="020B0503020204020204" charset="-122"/>
            </a:endParaRPr>
          </a:p>
        </p:txBody>
      </p:sp>
      <p:sp>
        <p:nvSpPr>
          <p:cNvPr id="18" name="矩形 1"/>
          <p:cNvSpPr/>
          <p:nvPr/>
        </p:nvSpPr>
        <p:spPr>
          <a:xfrm>
            <a:off x="743903" y="48228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进气控制系统</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4" name="流程图: 可选过程 3"/>
          <p:cNvSpPr/>
          <p:nvPr/>
        </p:nvSpPr>
        <p:spPr>
          <a:xfrm>
            <a:off x="3783330" y="2290445"/>
            <a:ext cx="6148070" cy="620395"/>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dirty="0">
                <a:latin typeface="微软雅黑" panose="020B0503020204020204" charset="-122"/>
                <a:ea typeface="微软雅黑" panose="020B0503020204020204" charset="-122"/>
              </a:rPr>
              <a:t>一般安装于</a:t>
            </a:r>
            <a:r>
              <a:rPr lang="zh-CN" altLang="en-US" sz="2400" dirty="0">
                <a:solidFill>
                  <a:srgbClr val="FF0000"/>
                </a:solidFill>
                <a:latin typeface="微软雅黑" panose="020B0503020204020204" charset="-122"/>
                <a:ea typeface="微软雅黑" panose="020B0503020204020204" charset="-122"/>
              </a:rPr>
              <a:t>空气滤清器后的进气管道</a:t>
            </a:r>
            <a:r>
              <a:rPr lang="zh-CN" altLang="en-US" sz="2400" dirty="0">
                <a:latin typeface="微软雅黑" panose="020B0503020204020204" charset="-122"/>
                <a:ea typeface="微软雅黑" panose="020B0503020204020204" charset="-122"/>
              </a:rPr>
              <a:t>中</a:t>
            </a:r>
            <a:endParaRPr lang="zh-CN" altLang="en-US" sz="2400" dirty="0">
              <a:latin typeface="微软雅黑" panose="020B0503020204020204" charset="-122"/>
              <a:ea typeface="微软雅黑" panose="020B0503020204020204" charset="-122"/>
            </a:endParaRPr>
          </a:p>
        </p:txBody>
      </p:sp>
      <p:pic>
        <p:nvPicPr>
          <p:cNvPr id="49163" name="图片 49162" descr="1DFB900DB9FE5C7AF0E90F21BFAC12F5"/>
          <p:cNvPicPr>
            <a:picLocks noChangeAspect="1"/>
          </p:cNvPicPr>
          <p:nvPr/>
        </p:nvPicPr>
        <p:blipFill>
          <a:blip r:embed="rId1"/>
          <a:stretch>
            <a:fillRect/>
          </a:stretch>
        </p:blipFill>
        <p:spPr>
          <a:xfrm>
            <a:off x="744220" y="3512185"/>
            <a:ext cx="2573655" cy="2105660"/>
          </a:xfrm>
          <a:prstGeom prst="rect">
            <a:avLst/>
          </a:prstGeom>
          <a:noFill/>
          <a:ln w="9525">
            <a:noFill/>
          </a:ln>
        </p:spPr>
      </p:pic>
      <p:sp>
        <p:nvSpPr>
          <p:cNvPr id="3" name="文本框 2"/>
          <p:cNvSpPr txBox="1"/>
          <p:nvPr/>
        </p:nvSpPr>
        <p:spPr>
          <a:xfrm>
            <a:off x="4157980" y="3067685"/>
            <a:ext cx="8011160" cy="1198880"/>
          </a:xfrm>
          <a:prstGeom prst="rect">
            <a:avLst/>
          </a:prstGeom>
          <a:noFill/>
        </p:spPr>
        <p:txBody>
          <a:bodyPr wrap="square" rtlCol="0">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测量进入气缸的空气量，并将其转化为电信号送入ECU，作为电控燃油喷射系统的主控制信号</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49163"/>
                                        </p:tgtEl>
                                        <p:attrNameLst>
                                          <p:attrName>style.visibility</p:attrName>
                                        </p:attrNameLst>
                                      </p:cBhvr>
                                      <p:to>
                                        <p:strVal val="visible"/>
                                      </p:to>
                                    </p:set>
                                    <p:animEffect transition="in" filter="wheel(1)">
                                      <p:cBhvr>
                                        <p:cTn id="10" dur="2000"/>
                                        <p:tgtEl>
                                          <p:spTgt spid="49163"/>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500" fill="hold">
                                          <p:stCondLst>
                                            <p:cond delay="0"/>
                                          </p:stCondLst>
                                        </p:cTn>
                                        <p:tgtEl>
                                          <p:spTgt spid="5"/>
                                        </p:tgtEl>
                                        <p:attrNameLst>
                                          <p:attrName>style.visibility</p:attrName>
                                        </p:attrNameLst>
                                      </p:cBhvr>
                                      <p:to>
                                        <p:strVal val="visible"/>
                                      </p:to>
                                    </p:set>
                                    <p:anim calcmode="discrete" valueType="clr">
                                      <p:cBhvr override="childStyle">
                                        <p:cTn id="15"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6" dur="500"/>
                                        <p:tgtEl>
                                          <p:spTgt spid="5"/>
                                        </p:tgtEl>
                                        <p:attrNameLst>
                                          <p:attrName>fillcolor</p:attrName>
                                        </p:attrNameLst>
                                      </p:cBhvr>
                                      <p:tavLst>
                                        <p:tav tm="0">
                                          <p:val>
                                            <p:clrVal>
                                              <a:schemeClr val="accent2"/>
                                            </p:clrVal>
                                          </p:val>
                                        </p:tav>
                                        <p:tav tm="50000">
                                          <p:val>
                                            <p:clrVal>
                                              <a:schemeClr val="hlink"/>
                                            </p:clrVal>
                                          </p:val>
                                        </p:tav>
                                      </p:tavLst>
                                    </p:anim>
                                    <p:set>
                                      <p:cBhvr>
                                        <p:cTn id="17" dur="500"/>
                                        <p:tgtEl>
                                          <p:spTgt spid="5"/>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4" grpId="0" bldLvl="0" animBg="1"/>
    </p:bldLst>
  </p:timing>
</p:sld>
</file>

<file path=ppt/theme/theme1.xml><?xml version="1.0" encoding="utf-8"?>
<a:theme xmlns:a="http://schemas.openxmlformats.org/drawingml/2006/main" name="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867</Words>
  <Application>WPS 演示</Application>
  <PresentationFormat>宽屏</PresentationFormat>
  <Paragraphs>130</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15</vt:i4>
      </vt:variant>
    </vt:vector>
  </HeadingPairs>
  <TitlesOfParts>
    <vt:vector size="26" baseType="lpstr">
      <vt:lpstr>Arial</vt:lpstr>
      <vt:lpstr>宋体</vt:lpstr>
      <vt:lpstr>Wingdings</vt:lpstr>
      <vt:lpstr>微软雅黑</vt:lpstr>
      <vt:lpstr>Calibri</vt:lpstr>
      <vt:lpstr>黑体</vt:lpstr>
      <vt:lpstr>华文琥珀</vt:lpstr>
      <vt:lpstr>Arial Unicode MS</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倾斜的沙漏</cp:lastModifiedBy>
  <cp:revision>43</cp:revision>
  <dcterms:created xsi:type="dcterms:W3CDTF">2018-12-17T02:56:00Z</dcterms:created>
  <dcterms:modified xsi:type="dcterms:W3CDTF">2025-01-07T08:50:34Z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82839E4700E94266A857971ABBD6467F_12</vt:lpwstr>
  </property>
</Properties>
</file>